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584" r:id="rId2"/>
    <p:sldId id="602" r:id="rId3"/>
    <p:sldId id="603" r:id="rId4"/>
    <p:sldId id="604" r:id="rId5"/>
    <p:sldId id="605" r:id="rId6"/>
    <p:sldId id="607" r:id="rId7"/>
    <p:sldId id="608" r:id="rId8"/>
    <p:sldId id="609" r:id="rId9"/>
    <p:sldId id="610" r:id="rId10"/>
    <p:sldId id="611" r:id="rId11"/>
    <p:sldId id="612" r:id="rId12"/>
    <p:sldId id="613" r:id="rId13"/>
    <p:sldId id="563" r:id="rId14"/>
    <p:sldId id="564" r:id="rId15"/>
    <p:sldId id="565" r:id="rId16"/>
    <p:sldId id="566" r:id="rId17"/>
    <p:sldId id="567" r:id="rId18"/>
    <p:sldId id="568" r:id="rId19"/>
    <p:sldId id="569" r:id="rId20"/>
    <p:sldId id="570" r:id="rId21"/>
    <p:sldId id="571" r:id="rId22"/>
    <p:sldId id="572" r:id="rId23"/>
    <p:sldId id="573" r:id="rId24"/>
    <p:sldId id="574" r:id="rId25"/>
    <p:sldId id="560" r:id="rId26"/>
    <p:sldId id="553" r:id="rId27"/>
    <p:sldId id="559" r:id="rId28"/>
    <p:sldId id="554" r:id="rId29"/>
    <p:sldId id="556" r:id="rId30"/>
    <p:sldId id="557" r:id="rId31"/>
    <p:sldId id="558" r:id="rId32"/>
    <p:sldId id="561" r:id="rId33"/>
    <p:sldId id="562" r:id="rId34"/>
    <p:sldId id="578" r:id="rId35"/>
    <p:sldId id="494" r:id="rId36"/>
    <p:sldId id="579" r:id="rId37"/>
    <p:sldId id="550" r:id="rId38"/>
    <p:sldId id="551" r:id="rId39"/>
    <p:sldId id="580" r:id="rId40"/>
    <p:sldId id="549" r:id="rId41"/>
    <p:sldId id="581" r:id="rId42"/>
    <p:sldId id="496" r:id="rId43"/>
    <p:sldId id="497" r:id="rId44"/>
    <p:sldId id="498" r:id="rId45"/>
    <p:sldId id="499" r:id="rId46"/>
    <p:sldId id="500" r:id="rId47"/>
    <p:sldId id="501" r:id="rId48"/>
    <p:sldId id="502" r:id="rId49"/>
    <p:sldId id="503" r:id="rId50"/>
    <p:sldId id="504" r:id="rId51"/>
    <p:sldId id="505" r:id="rId52"/>
    <p:sldId id="529" r:id="rId53"/>
    <p:sldId id="530" r:id="rId54"/>
    <p:sldId id="531" r:id="rId55"/>
    <p:sldId id="532" r:id="rId56"/>
    <p:sldId id="582" r:id="rId57"/>
    <p:sldId id="534" r:id="rId58"/>
    <p:sldId id="535" r:id="rId59"/>
    <p:sldId id="537" r:id="rId60"/>
    <p:sldId id="538" r:id="rId61"/>
    <p:sldId id="539" r:id="rId62"/>
    <p:sldId id="541" r:id="rId63"/>
    <p:sldId id="542" r:id="rId64"/>
    <p:sldId id="543" r:id="rId65"/>
    <p:sldId id="583" r:id="rId66"/>
    <p:sldId id="601" r:id="rId67"/>
    <p:sldId id="614" r:id="rId68"/>
    <p:sldId id="615" r:id="rId69"/>
    <p:sldId id="616" r:id="rId70"/>
    <p:sldId id="617" r:id="rId71"/>
    <p:sldId id="618" r:id="rId72"/>
    <p:sldId id="620" r:id="rId73"/>
    <p:sldId id="621" r:id="rId74"/>
    <p:sldId id="622" r:id="rId75"/>
    <p:sldId id="623"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1A8BC7-B0A0-3E49-B20E-1C3AB832AEE2}">
          <p14:sldIdLst>
            <p14:sldId id="584"/>
          </p14:sldIdLst>
        </p14:section>
        <p14:section name="Review" id="{5B08BB06-3343-7E46-9A6F-93E73FA340E4}">
          <p14:sldIdLst>
            <p14:sldId id="602"/>
            <p14:sldId id="603"/>
            <p14:sldId id="604"/>
            <p14:sldId id="605"/>
            <p14:sldId id="607"/>
            <p14:sldId id="608"/>
            <p14:sldId id="609"/>
            <p14:sldId id="610"/>
            <p14:sldId id="611"/>
            <p14:sldId id="612"/>
            <p14:sldId id="613"/>
          </p14:sldIdLst>
        </p14:section>
        <p14:section name="Neuroscience" id="{8E06913A-E2B3-7545-B4C0-A26B6DB88428}">
          <p14:sldIdLst>
            <p14:sldId id="563"/>
            <p14:sldId id="564"/>
            <p14:sldId id="565"/>
            <p14:sldId id="566"/>
          </p14:sldIdLst>
        </p14:section>
        <p14:section name="Application" id="{F4E4D755-D2B2-7941-8FAE-536A5597B092}">
          <p14:sldIdLst>
            <p14:sldId id="567"/>
            <p14:sldId id="568"/>
            <p14:sldId id="569"/>
            <p14:sldId id="570"/>
            <p14:sldId id="571"/>
            <p14:sldId id="572"/>
            <p14:sldId id="573"/>
            <p14:sldId id="574"/>
          </p14:sldIdLst>
        </p14:section>
        <p14:section name="Data format" id="{28F2B1EE-522E-6F44-8309-A465B88E82CA}">
          <p14:sldIdLst>
            <p14:sldId id="560"/>
            <p14:sldId id="553"/>
            <p14:sldId id="559"/>
            <p14:sldId id="554"/>
            <p14:sldId id="556"/>
            <p14:sldId id="557"/>
            <p14:sldId id="558"/>
          </p14:sldIdLst>
        </p14:section>
        <p14:section name="CNN" id="{13165EBD-CC66-7A40-A093-09410AE48A81}">
          <p14:sldIdLst>
            <p14:sldId id="561"/>
            <p14:sldId id="562"/>
            <p14:sldId id="578"/>
            <p14:sldId id="494"/>
            <p14:sldId id="579"/>
            <p14:sldId id="550"/>
            <p14:sldId id="551"/>
            <p14:sldId id="580"/>
            <p14:sldId id="549"/>
            <p14:sldId id="581"/>
            <p14:sldId id="496"/>
            <p14:sldId id="497"/>
            <p14:sldId id="498"/>
            <p14:sldId id="499"/>
            <p14:sldId id="500"/>
            <p14:sldId id="501"/>
            <p14:sldId id="502"/>
            <p14:sldId id="503"/>
            <p14:sldId id="504"/>
            <p14:sldId id="505"/>
            <p14:sldId id="529"/>
            <p14:sldId id="530"/>
            <p14:sldId id="531"/>
            <p14:sldId id="532"/>
          </p14:sldIdLst>
        </p14:section>
        <p14:section name="Pooling" id="{9F61E458-DBD7-2641-8ADC-5900C51D0EAC}">
          <p14:sldIdLst>
            <p14:sldId id="582"/>
            <p14:sldId id="534"/>
            <p14:sldId id="535"/>
          </p14:sldIdLst>
        </p14:section>
        <p14:section name="A few nets" id="{A98C09B3-ED9E-FF4E-8716-2A5EB8FBA19B}">
          <p14:sldIdLst>
            <p14:sldId id="537"/>
            <p14:sldId id="538"/>
            <p14:sldId id="539"/>
            <p14:sldId id="541"/>
            <p14:sldId id="542"/>
            <p14:sldId id="543"/>
            <p14:sldId id="583"/>
          </p14:sldIdLst>
        </p14:section>
        <p14:section name="Interpretable" id="{E0C2A822-6DB1-4924-AC08-0388F16345B7}">
          <p14:sldIdLst>
            <p14:sldId id="601"/>
            <p14:sldId id="614"/>
            <p14:sldId id="615"/>
            <p14:sldId id="616"/>
            <p14:sldId id="617"/>
            <p14:sldId id="618"/>
            <p14:sldId id="620"/>
            <p14:sldId id="621"/>
            <p14:sldId id="622"/>
            <p14:sldId id="6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son Corso" initials="J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6601" autoAdjust="0"/>
  </p:normalViewPr>
  <p:slideViewPr>
    <p:cSldViewPr snapToGrid="0" snapToObjects="1">
      <p:cViewPr varScale="1">
        <p:scale>
          <a:sx n="90" d="100"/>
          <a:sy n="90" d="100"/>
        </p:scale>
        <p:origin x="1720" y="200"/>
      </p:cViewPr>
      <p:guideLst>
        <p:guide orient="horz" pos="2160"/>
        <p:guide pos="2880"/>
      </p:guideLst>
    </p:cSldViewPr>
  </p:slideViewPr>
  <p:notesTextViewPr>
    <p:cViewPr>
      <p:scale>
        <a:sx n="155" d="100"/>
        <a:sy n="155" d="100"/>
      </p:scale>
      <p:origin x="0" y="0"/>
    </p:cViewPr>
  </p:notesTextViewPr>
  <p:sorterViewPr>
    <p:cViewPr>
      <p:scale>
        <a:sx n="59" d="100"/>
        <a:sy n="59" d="100"/>
      </p:scale>
      <p:origin x="0" y="-67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67F21B-27E4-704C-A82B-32F2ED9CE606}" type="datetimeFigureOut">
              <a:rPr lang="en-US" smtClean="0"/>
              <a:t>2/13/19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3AA3B6-A899-D843-9434-F75F3E924D4F}" type="slidenum">
              <a:rPr lang="en-US" smtClean="0"/>
              <a:t>‹#›</a:t>
            </a:fld>
            <a:endParaRPr lang="en-US"/>
          </a:p>
        </p:txBody>
      </p:sp>
    </p:spTree>
    <p:extLst>
      <p:ext uri="{BB962C8B-B14F-4D97-AF65-F5344CB8AC3E}">
        <p14:creationId xmlns:p14="http://schemas.microsoft.com/office/powerpoint/2010/main" val="38785982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exp</a:t>
            </a:r>
            <a:r>
              <a:rPr lang="en-US" sz="1200" b="0" i="0" kern="1200" dirty="0">
                <a:solidFill>
                  <a:schemeClr val="tx1"/>
                </a:solidFill>
                <a:effectLst/>
                <a:latin typeface="+mn-lt"/>
                <a:ea typeface="+mn-ea"/>
                <a:cs typeface="+mn-cs"/>
              </a:rPr>
              <a:t> in the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function roughly cancels out the log in the cross-entropy loss causing the loss to be roughly linear in </a:t>
            </a:r>
            <a:r>
              <a:rPr lang="en-US" sz="1200" b="0" i="0" kern="1200" dirty="0" err="1">
                <a:solidFill>
                  <a:schemeClr val="tx1"/>
                </a:solidFill>
                <a:effectLst/>
                <a:latin typeface="+mn-lt"/>
                <a:ea typeface="+mn-ea"/>
                <a:cs typeface="+mn-cs"/>
              </a:rPr>
              <a:t>thetaTx</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53AA3B6-A899-D843-9434-F75F3E924D4F}" type="slidenum">
              <a:rPr lang="en-US" smtClean="0"/>
              <a:t>11</a:t>
            </a:fld>
            <a:endParaRPr lang="en-US"/>
          </a:p>
        </p:txBody>
      </p:sp>
    </p:spTree>
    <p:extLst>
      <p:ext uri="{BB962C8B-B14F-4D97-AF65-F5344CB8AC3E}">
        <p14:creationId xmlns:p14="http://schemas.microsoft.com/office/powerpoint/2010/main" val="2369275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exp</a:t>
            </a:r>
            <a:r>
              <a:rPr lang="en-US" sz="1200" b="0" i="0" kern="1200" dirty="0">
                <a:solidFill>
                  <a:schemeClr val="tx1"/>
                </a:solidFill>
                <a:effectLst/>
                <a:latin typeface="+mn-lt"/>
                <a:ea typeface="+mn-ea"/>
                <a:cs typeface="+mn-cs"/>
              </a:rPr>
              <a:t> in the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function roughly cancels out the log in the cross-entropy loss causing the loss to be roughly linear in </a:t>
            </a:r>
            <a:r>
              <a:rPr lang="en-US" sz="1200" b="0" i="0" kern="1200" dirty="0" err="1">
                <a:solidFill>
                  <a:schemeClr val="tx1"/>
                </a:solidFill>
                <a:effectLst/>
                <a:latin typeface="+mn-lt"/>
                <a:ea typeface="+mn-ea"/>
                <a:cs typeface="+mn-cs"/>
              </a:rPr>
              <a:t>thetaTx</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53AA3B6-A899-D843-9434-F75F3E924D4F}" type="slidenum">
              <a:rPr lang="en-US" smtClean="0"/>
              <a:t>12</a:t>
            </a:fld>
            <a:endParaRPr lang="en-US"/>
          </a:p>
        </p:txBody>
      </p:sp>
    </p:spTree>
    <p:extLst>
      <p:ext uri="{BB962C8B-B14F-4D97-AF65-F5344CB8AC3E}">
        <p14:creationId xmlns:p14="http://schemas.microsoft.com/office/powerpoint/2010/main" val="1553420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3AA3B6-A899-D843-9434-F75F3E924D4F}" type="slidenum">
              <a:rPr lang="en-US" smtClean="0"/>
              <a:t>13</a:t>
            </a:fld>
            <a:endParaRPr lang="en-US"/>
          </a:p>
        </p:txBody>
      </p:sp>
    </p:spTree>
    <p:extLst>
      <p:ext uri="{BB962C8B-B14F-4D97-AF65-F5344CB8AC3E}">
        <p14:creationId xmlns:p14="http://schemas.microsoft.com/office/powerpoint/2010/main" val="120534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3AA3B6-A899-D843-9434-F75F3E924D4F}" type="slidenum">
              <a:rPr lang="en-US" smtClean="0"/>
              <a:t>27</a:t>
            </a:fld>
            <a:endParaRPr lang="en-US"/>
          </a:p>
        </p:txBody>
      </p:sp>
    </p:spTree>
    <p:extLst>
      <p:ext uri="{BB962C8B-B14F-4D97-AF65-F5344CB8AC3E}">
        <p14:creationId xmlns:p14="http://schemas.microsoft.com/office/powerpoint/2010/main" val="65922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3AA3B6-A899-D843-9434-F75F3E924D4F}" type="slidenum">
              <a:rPr lang="en-US" smtClean="0"/>
              <a:t>33</a:t>
            </a:fld>
            <a:endParaRPr lang="en-US"/>
          </a:p>
        </p:txBody>
      </p:sp>
    </p:spTree>
    <p:extLst>
      <p:ext uri="{BB962C8B-B14F-4D97-AF65-F5344CB8AC3E}">
        <p14:creationId xmlns:p14="http://schemas.microsoft.com/office/powerpoint/2010/main" val="159208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69663"/>
            <a:ext cx="7772400" cy="1621735"/>
          </a:xfrm>
        </p:spPr>
        <p:txBody>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1371600" y="3513011"/>
            <a:ext cx="6400800" cy="212578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233047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3697785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9272" y="1030813"/>
            <a:ext cx="4286528" cy="53025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30813"/>
            <a:ext cx="4286528" cy="53025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113554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351773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179245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2356806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09271" y="1055553"/>
            <a:ext cx="8725458" cy="52760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2682541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2172"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9271" y="274638"/>
            <a:ext cx="655337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C8DE1-5B0B-DD4F-89A9-EF10D4F882EF}" type="slidenum">
              <a:rPr lang="en-US" smtClean="0"/>
              <a:t>‹#›</a:t>
            </a:fld>
            <a:endParaRPr lang="en-US"/>
          </a:p>
        </p:txBody>
      </p:sp>
    </p:spTree>
    <p:extLst>
      <p:ext uri="{BB962C8B-B14F-4D97-AF65-F5344CB8AC3E}">
        <p14:creationId xmlns:p14="http://schemas.microsoft.com/office/powerpoint/2010/main" val="85823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290785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9271" y="164931"/>
            <a:ext cx="8725458" cy="69270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9271" y="1055553"/>
            <a:ext cx="8725458" cy="52760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09272" y="6448767"/>
            <a:ext cx="4359636" cy="272708"/>
          </a:xfrm>
          <a:prstGeom prst="rect">
            <a:avLst/>
          </a:prstGeom>
        </p:spPr>
        <p:txBody>
          <a:bodyPr vert="horz" lIns="91440" tIns="45720" rIns="91440" bIns="45720" rtlCol="0" anchor="ctr"/>
          <a:lstStyle>
            <a:lvl1pPr algn="ctr">
              <a:defRPr sz="1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568907" y="6448767"/>
            <a:ext cx="4365821" cy="272708"/>
          </a:xfrm>
          <a:prstGeom prst="rect">
            <a:avLst/>
          </a:prstGeom>
        </p:spPr>
        <p:txBody>
          <a:bodyPr vert="horz" lIns="91440" tIns="45720" rIns="91440" bIns="45720" rtlCol="0" anchor="ctr"/>
          <a:lstStyle>
            <a:lvl1pPr algn="r">
              <a:defRPr sz="1200">
                <a:solidFill>
                  <a:schemeClr val="tx1">
                    <a:tint val="75000"/>
                  </a:schemeClr>
                </a:solidFill>
              </a:defRPr>
            </a:lvl1pPr>
          </a:lstStyle>
          <a:p>
            <a:fld id="{7F2C8DE1-5B0B-DD4F-89A9-EF10D4F882EF}" type="slidenum">
              <a:rPr lang="en-US" smtClean="0"/>
              <a:t>‹#›</a:t>
            </a:fld>
            <a:endParaRPr lang="en-US" dirty="0"/>
          </a:p>
        </p:txBody>
      </p:sp>
      <p:sp>
        <p:nvSpPr>
          <p:cNvPr id="7" name="Slide Number Placeholder 8"/>
          <p:cNvSpPr txBox="1">
            <a:spLocks/>
          </p:cNvSpPr>
          <p:nvPr userDrawn="1"/>
        </p:nvSpPr>
        <p:spPr>
          <a:xfrm>
            <a:off x="7010400" y="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EB2A462C-86ED-224B-9313-1A2CA4762CFC}" type="slidenum">
              <a:rPr lang="en-US" sz="1400" b="1" smtClean="0">
                <a:solidFill>
                  <a:schemeClr val="bg1">
                    <a:lumMod val="75000"/>
                  </a:schemeClr>
                </a:solidFill>
              </a:rPr>
              <a:pPr algn="r"/>
              <a:t>‹#›</a:t>
            </a:fld>
            <a:endParaRPr lang="en-US" b="1" dirty="0">
              <a:solidFill>
                <a:schemeClr val="bg1">
                  <a:lumMod val="75000"/>
                </a:schemeClr>
              </a:solidFill>
            </a:endParaRPr>
          </a:p>
        </p:txBody>
      </p:sp>
    </p:spTree>
    <p:extLst>
      <p:ext uri="{BB962C8B-B14F-4D97-AF65-F5344CB8AC3E}">
        <p14:creationId xmlns:p14="http://schemas.microsoft.com/office/powerpoint/2010/main" val="261823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7" r:id="rId6"/>
    <p:sldLayoutId id="2147483658" r:id="rId7"/>
    <p:sldLayoutId id="2147483659" r:id="rId8"/>
    <p:sldLayoutId id="2147483662" r:id="rId9"/>
  </p:sldLayoutIdLst>
  <p:txStyles>
    <p:titleStyle>
      <a:lvl1pPr algn="l" defTabSz="457200" rtl="0" eaLnBrk="1" latinLnBrk="0" hangingPunct="1">
        <a:spcBef>
          <a:spcPct val="0"/>
        </a:spcBef>
        <a:buNone/>
        <a:defRPr sz="32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youtube.com/watch?v=8VdFf3egwfg&amp;feature=youtu.be&amp;t=1m10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cs.ryerson.ca/~aharley/vis/conv/"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81093"/>
            <a:ext cx="7772400" cy="1621735"/>
          </a:xfrm>
        </p:spPr>
        <p:txBody>
          <a:bodyPr>
            <a:normAutofit/>
          </a:bodyPr>
          <a:lstStyle/>
          <a:p>
            <a:r>
              <a:rPr lang="en-US" dirty="0"/>
              <a:t>CNN and Feature Visualization</a:t>
            </a:r>
          </a:p>
        </p:txBody>
      </p:sp>
      <p:sp>
        <p:nvSpPr>
          <p:cNvPr id="3" name="Subtitle 2"/>
          <p:cNvSpPr>
            <a:spLocks noGrp="1"/>
          </p:cNvSpPr>
          <p:nvPr>
            <p:ph type="subTitle" idx="1"/>
          </p:nvPr>
        </p:nvSpPr>
        <p:spPr>
          <a:xfrm>
            <a:off x="1371600" y="3535871"/>
            <a:ext cx="6400800" cy="2125789"/>
          </a:xfrm>
        </p:spPr>
        <p:txBody>
          <a:bodyPr>
            <a:normAutofit fontScale="92500" lnSpcReduction="20000"/>
          </a:bodyPr>
          <a:lstStyle/>
          <a:p>
            <a:r>
              <a:rPr lang="en-US" dirty="0"/>
              <a:t>CSC 249/449 Spring 2019</a:t>
            </a:r>
          </a:p>
          <a:p>
            <a:endParaRPr lang="en-US" dirty="0"/>
          </a:p>
          <a:p>
            <a:r>
              <a:rPr lang="en-US" dirty="0"/>
              <a:t>http://www.cs.rochester.edu/~cxu22/t/249S19/ </a:t>
            </a:r>
          </a:p>
          <a:p>
            <a:endParaRPr lang="en-US" dirty="0"/>
          </a:p>
          <a:p>
            <a:r>
              <a:rPr lang="en-US" dirty="0"/>
              <a:t>Instructor: Chenliang Xu</a:t>
            </a:r>
          </a:p>
          <a:p>
            <a:r>
              <a:rPr lang="en-US" dirty="0" err="1"/>
              <a:t>chenliang.xu@rochester.edu</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620" y="239670"/>
            <a:ext cx="2731448" cy="562970"/>
          </a:xfrm>
          <a:prstGeom prst="rect">
            <a:avLst/>
          </a:prstGeom>
        </p:spPr>
      </p:pic>
    </p:spTree>
    <p:extLst>
      <p:ext uri="{BB962C8B-B14F-4D97-AF65-F5344CB8AC3E}">
        <p14:creationId xmlns:p14="http://schemas.microsoft.com/office/powerpoint/2010/main" val="21895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E500-CA3B-FD43-9202-5199AAB6F661}"/>
              </a:ext>
            </a:extLst>
          </p:cNvPr>
          <p:cNvSpPr>
            <a:spLocks noGrp="1"/>
          </p:cNvSpPr>
          <p:nvPr>
            <p:ph type="title"/>
          </p:nvPr>
        </p:nvSpPr>
        <p:spPr/>
        <p:txBody>
          <a:bodyPr/>
          <a:lstStyle/>
          <a:p>
            <a:r>
              <a:rPr lang="en-US" dirty="0"/>
              <a:t>How about other losses? </a:t>
            </a:r>
          </a:p>
        </p:txBody>
      </p:sp>
      <p:sp>
        <p:nvSpPr>
          <p:cNvPr id="3" name="Content Placeholder 2">
            <a:extLst>
              <a:ext uri="{FF2B5EF4-FFF2-40B4-BE49-F238E27FC236}">
                <a16:creationId xmlns:a16="http://schemas.microsoft.com/office/drawing/2014/main" id="{E5291B42-57A7-5741-8837-1EC7DA663F9A}"/>
              </a:ext>
            </a:extLst>
          </p:cNvPr>
          <p:cNvSpPr>
            <a:spLocks noGrp="1"/>
          </p:cNvSpPr>
          <p:nvPr>
            <p:ph idx="1"/>
          </p:nvPr>
        </p:nvSpPr>
        <p:spPr>
          <a:xfrm>
            <a:off x="209271" y="1055553"/>
            <a:ext cx="8620858" cy="5276056"/>
          </a:xfrm>
        </p:spPr>
        <p:txBody>
          <a:bodyPr/>
          <a:lstStyle/>
          <a:p>
            <a:r>
              <a:rPr lang="en-US" dirty="0"/>
              <a:t>Let’s look at the binary classification case.</a:t>
            </a:r>
          </a:p>
          <a:p>
            <a:endParaRPr lang="en-US" dirty="0"/>
          </a:p>
        </p:txBody>
      </p:sp>
      <p:pic>
        <p:nvPicPr>
          <p:cNvPr id="4" name="Picture 3">
            <a:extLst>
              <a:ext uri="{FF2B5EF4-FFF2-40B4-BE49-F238E27FC236}">
                <a16:creationId xmlns:a16="http://schemas.microsoft.com/office/drawing/2014/main" id="{87AFB96E-D9CD-394A-8CE8-2A5654CA06B2}"/>
              </a:ext>
            </a:extLst>
          </p:cNvPr>
          <p:cNvPicPr>
            <a:picLocks noChangeAspect="1"/>
          </p:cNvPicPr>
          <p:nvPr/>
        </p:nvPicPr>
        <p:blipFill>
          <a:blip r:embed="rId2"/>
          <a:stretch>
            <a:fillRect/>
          </a:stretch>
        </p:blipFill>
        <p:spPr>
          <a:xfrm>
            <a:off x="414111" y="4177445"/>
            <a:ext cx="2768600" cy="1308100"/>
          </a:xfrm>
          <a:prstGeom prst="rect">
            <a:avLst/>
          </a:prstGeom>
        </p:spPr>
      </p:pic>
      <p:pic>
        <p:nvPicPr>
          <p:cNvPr id="5" name="Picture 4">
            <a:extLst>
              <a:ext uri="{FF2B5EF4-FFF2-40B4-BE49-F238E27FC236}">
                <a16:creationId xmlns:a16="http://schemas.microsoft.com/office/drawing/2014/main" id="{956BA97B-312D-8A49-BF23-CE79F06F12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886" y="1865741"/>
            <a:ext cx="2559050" cy="1803293"/>
          </a:xfrm>
          <a:prstGeom prst="rect">
            <a:avLst/>
          </a:prstGeom>
        </p:spPr>
      </p:pic>
      <p:pic>
        <p:nvPicPr>
          <p:cNvPr id="6" name="Picture 5">
            <a:extLst>
              <a:ext uri="{FF2B5EF4-FFF2-40B4-BE49-F238E27FC236}">
                <a16:creationId xmlns:a16="http://schemas.microsoft.com/office/drawing/2014/main" id="{4D72107D-A392-1145-9301-DA06E5DF42D5}"/>
              </a:ext>
            </a:extLst>
          </p:cNvPr>
          <p:cNvPicPr>
            <a:picLocks noChangeAspect="1"/>
          </p:cNvPicPr>
          <p:nvPr/>
        </p:nvPicPr>
        <p:blipFill>
          <a:blip r:embed="rId4"/>
          <a:stretch>
            <a:fillRect/>
          </a:stretch>
        </p:blipFill>
        <p:spPr>
          <a:xfrm>
            <a:off x="3561432" y="2263343"/>
            <a:ext cx="4812417" cy="1008087"/>
          </a:xfrm>
          <a:prstGeom prst="rect">
            <a:avLst/>
          </a:prstGeom>
        </p:spPr>
      </p:pic>
      <p:sp>
        <p:nvSpPr>
          <p:cNvPr id="7" name="TextBox 6">
            <a:extLst>
              <a:ext uri="{FF2B5EF4-FFF2-40B4-BE49-F238E27FC236}">
                <a16:creationId xmlns:a16="http://schemas.microsoft.com/office/drawing/2014/main" id="{C3DE7DF8-26F7-0742-AAC0-CCDFC071E7D1}"/>
              </a:ext>
            </a:extLst>
          </p:cNvPr>
          <p:cNvSpPr txBox="1"/>
          <p:nvPr/>
        </p:nvSpPr>
        <p:spPr>
          <a:xfrm>
            <a:off x="5632783" y="1608906"/>
            <a:ext cx="3005951" cy="369332"/>
          </a:xfrm>
          <a:prstGeom prst="rect">
            <a:avLst/>
          </a:prstGeom>
          <a:noFill/>
        </p:spPr>
        <p:txBody>
          <a:bodyPr wrap="none" rtlCol="0">
            <a:spAutoFit/>
          </a:bodyPr>
          <a:lstStyle/>
          <a:p>
            <a:r>
              <a:rPr lang="en-US" dirty="0"/>
              <a:t>Sigmoid or Logistic function</a:t>
            </a:r>
          </a:p>
        </p:txBody>
      </p:sp>
      <p:cxnSp>
        <p:nvCxnSpPr>
          <p:cNvPr id="9" name="Straight Arrow Connector 8">
            <a:extLst>
              <a:ext uri="{FF2B5EF4-FFF2-40B4-BE49-F238E27FC236}">
                <a16:creationId xmlns:a16="http://schemas.microsoft.com/office/drawing/2014/main" id="{3DC69C8F-766E-B04F-86EB-F6CD459C8B2B}"/>
              </a:ext>
            </a:extLst>
          </p:cNvPr>
          <p:cNvCxnSpPr/>
          <p:nvPr/>
        </p:nvCxnSpPr>
        <p:spPr>
          <a:xfrm flipV="1">
            <a:off x="7130143" y="1979719"/>
            <a:ext cx="261257" cy="28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FF771635-F0F6-EF48-B817-0F5F8CE21FF4}"/>
              </a:ext>
            </a:extLst>
          </p:cNvPr>
          <p:cNvPicPr>
            <a:picLocks noChangeAspect="1"/>
          </p:cNvPicPr>
          <p:nvPr/>
        </p:nvPicPr>
        <p:blipFill>
          <a:blip r:embed="rId5"/>
          <a:stretch>
            <a:fillRect/>
          </a:stretch>
        </p:blipFill>
        <p:spPr>
          <a:xfrm>
            <a:off x="6702432" y="283495"/>
            <a:ext cx="2032000" cy="1346200"/>
          </a:xfrm>
          <a:prstGeom prst="rect">
            <a:avLst/>
          </a:prstGeom>
        </p:spPr>
      </p:pic>
      <p:pic>
        <p:nvPicPr>
          <p:cNvPr id="11" name="Picture 10">
            <a:extLst>
              <a:ext uri="{FF2B5EF4-FFF2-40B4-BE49-F238E27FC236}">
                <a16:creationId xmlns:a16="http://schemas.microsoft.com/office/drawing/2014/main" id="{028787F4-0373-7840-A1E4-7E1835722ED2}"/>
              </a:ext>
            </a:extLst>
          </p:cNvPr>
          <p:cNvPicPr>
            <a:picLocks noChangeAspect="1"/>
          </p:cNvPicPr>
          <p:nvPr/>
        </p:nvPicPr>
        <p:blipFill>
          <a:blip r:embed="rId6"/>
          <a:stretch>
            <a:fillRect/>
          </a:stretch>
        </p:blipFill>
        <p:spPr>
          <a:xfrm>
            <a:off x="3512611" y="4304894"/>
            <a:ext cx="5422118" cy="623488"/>
          </a:xfrm>
          <a:prstGeom prst="rect">
            <a:avLst/>
          </a:prstGeom>
        </p:spPr>
      </p:pic>
      <p:pic>
        <p:nvPicPr>
          <p:cNvPr id="13" name="Picture 12">
            <a:extLst>
              <a:ext uri="{FF2B5EF4-FFF2-40B4-BE49-F238E27FC236}">
                <a16:creationId xmlns:a16="http://schemas.microsoft.com/office/drawing/2014/main" id="{AB04AE05-F22E-414A-97B4-E322A64F5A4C}"/>
              </a:ext>
            </a:extLst>
          </p:cNvPr>
          <p:cNvPicPr>
            <a:picLocks noChangeAspect="1"/>
          </p:cNvPicPr>
          <p:nvPr/>
        </p:nvPicPr>
        <p:blipFill>
          <a:blip r:embed="rId7"/>
          <a:stretch>
            <a:fillRect/>
          </a:stretch>
        </p:blipFill>
        <p:spPr>
          <a:xfrm>
            <a:off x="5260853" y="3566915"/>
            <a:ext cx="2603500" cy="342900"/>
          </a:xfrm>
          <a:prstGeom prst="rect">
            <a:avLst/>
          </a:prstGeom>
        </p:spPr>
      </p:pic>
      <p:sp>
        <p:nvSpPr>
          <p:cNvPr id="14" name="TextBox 13">
            <a:extLst>
              <a:ext uri="{FF2B5EF4-FFF2-40B4-BE49-F238E27FC236}">
                <a16:creationId xmlns:a16="http://schemas.microsoft.com/office/drawing/2014/main" id="{49E57C45-297E-6A4E-8C14-874485AADD49}"/>
              </a:ext>
            </a:extLst>
          </p:cNvPr>
          <p:cNvSpPr txBox="1"/>
          <p:nvPr/>
        </p:nvSpPr>
        <p:spPr>
          <a:xfrm>
            <a:off x="3410229" y="3566915"/>
            <a:ext cx="1890261" cy="369332"/>
          </a:xfrm>
          <a:prstGeom prst="rect">
            <a:avLst/>
          </a:prstGeom>
          <a:noFill/>
        </p:spPr>
        <p:txBody>
          <a:bodyPr wrap="none" rtlCol="0">
            <a:spAutoFit/>
          </a:bodyPr>
          <a:lstStyle/>
          <a:p>
            <a:r>
              <a:rPr lang="en-US" dirty="0"/>
              <a:t>Our training set: </a:t>
            </a:r>
          </a:p>
        </p:txBody>
      </p:sp>
      <p:pic>
        <p:nvPicPr>
          <p:cNvPr id="15" name="Picture 14">
            <a:extLst>
              <a:ext uri="{FF2B5EF4-FFF2-40B4-BE49-F238E27FC236}">
                <a16:creationId xmlns:a16="http://schemas.microsoft.com/office/drawing/2014/main" id="{EBBE8AA5-10C2-7944-A807-7B9EC373C15B}"/>
              </a:ext>
            </a:extLst>
          </p:cNvPr>
          <p:cNvPicPr>
            <a:picLocks noChangeAspect="1"/>
          </p:cNvPicPr>
          <p:nvPr/>
        </p:nvPicPr>
        <p:blipFill>
          <a:blip r:embed="rId8"/>
          <a:stretch>
            <a:fillRect/>
          </a:stretch>
        </p:blipFill>
        <p:spPr>
          <a:xfrm>
            <a:off x="1194254" y="5797289"/>
            <a:ext cx="1208314" cy="312495"/>
          </a:xfrm>
          <a:prstGeom prst="rect">
            <a:avLst/>
          </a:prstGeom>
        </p:spPr>
      </p:pic>
      <p:sp>
        <p:nvSpPr>
          <p:cNvPr id="16" name="TextBox 15">
            <a:extLst>
              <a:ext uri="{FF2B5EF4-FFF2-40B4-BE49-F238E27FC236}">
                <a16:creationId xmlns:a16="http://schemas.microsoft.com/office/drawing/2014/main" id="{B3386427-DF59-A746-841C-10BE0AB12DE7}"/>
              </a:ext>
            </a:extLst>
          </p:cNvPr>
          <p:cNvSpPr txBox="1"/>
          <p:nvPr/>
        </p:nvSpPr>
        <p:spPr>
          <a:xfrm>
            <a:off x="4064624" y="5076952"/>
            <a:ext cx="4253314" cy="646331"/>
          </a:xfrm>
          <a:prstGeom prst="rect">
            <a:avLst/>
          </a:prstGeom>
          <a:noFill/>
        </p:spPr>
        <p:txBody>
          <a:bodyPr wrap="square" rtlCol="0">
            <a:spAutoFit/>
          </a:bodyPr>
          <a:lstStyle/>
          <a:p>
            <a:r>
              <a:rPr lang="en-US" b="1" dirty="0">
                <a:solidFill>
                  <a:schemeClr val="accent3"/>
                </a:solidFill>
              </a:rPr>
              <a:t>What should h(x) be for y=0 and y=1 in order to minimize J?</a:t>
            </a:r>
          </a:p>
        </p:txBody>
      </p:sp>
    </p:spTree>
    <p:extLst>
      <p:ext uri="{BB962C8B-B14F-4D97-AF65-F5344CB8AC3E}">
        <p14:creationId xmlns:p14="http://schemas.microsoft.com/office/powerpoint/2010/main" val="24129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8287-D77C-954B-99AD-B1BDAB8F9609}"/>
              </a:ext>
            </a:extLst>
          </p:cNvPr>
          <p:cNvSpPr>
            <a:spLocks noGrp="1"/>
          </p:cNvSpPr>
          <p:nvPr>
            <p:ph type="title"/>
          </p:nvPr>
        </p:nvSpPr>
        <p:spPr/>
        <p:txBody>
          <a:bodyPr/>
          <a:lstStyle/>
          <a:p>
            <a:r>
              <a:rPr lang="en-US"/>
              <a:t>How about other losses? </a:t>
            </a:r>
          </a:p>
        </p:txBody>
      </p:sp>
      <p:sp>
        <p:nvSpPr>
          <p:cNvPr id="3" name="Content Placeholder 2">
            <a:extLst>
              <a:ext uri="{FF2B5EF4-FFF2-40B4-BE49-F238E27FC236}">
                <a16:creationId xmlns:a16="http://schemas.microsoft.com/office/drawing/2014/main" id="{D485573A-FE37-3140-837C-4D371668127E}"/>
              </a:ext>
            </a:extLst>
          </p:cNvPr>
          <p:cNvSpPr>
            <a:spLocks noGrp="1"/>
          </p:cNvSpPr>
          <p:nvPr>
            <p:ph idx="1"/>
          </p:nvPr>
        </p:nvSpPr>
        <p:spPr/>
        <p:txBody>
          <a:bodyPr/>
          <a:lstStyle/>
          <a:p>
            <a:r>
              <a:rPr lang="en-US" dirty="0"/>
              <a:t>Let’s look at the multi-class classification case.</a:t>
            </a:r>
          </a:p>
          <a:p>
            <a:endParaRPr lang="en-US" dirty="0"/>
          </a:p>
        </p:txBody>
      </p:sp>
      <p:pic>
        <p:nvPicPr>
          <p:cNvPr id="4" name="Picture 3">
            <a:extLst>
              <a:ext uri="{FF2B5EF4-FFF2-40B4-BE49-F238E27FC236}">
                <a16:creationId xmlns:a16="http://schemas.microsoft.com/office/drawing/2014/main" id="{81631AB1-4373-1F41-9867-3A9FF6D52D9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3743" y="1753507"/>
            <a:ext cx="3056707" cy="1675493"/>
          </a:xfrm>
          <a:prstGeom prst="rect">
            <a:avLst/>
          </a:prstGeom>
        </p:spPr>
      </p:pic>
      <p:pic>
        <p:nvPicPr>
          <p:cNvPr id="5" name="Picture 4">
            <a:extLst>
              <a:ext uri="{FF2B5EF4-FFF2-40B4-BE49-F238E27FC236}">
                <a16:creationId xmlns:a16="http://schemas.microsoft.com/office/drawing/2014/main" id="{0F01163C-A0AB-3E43-B9A5-F7EFFD7A6407}"/>
              </a:ext>
            </a:extLst>
          </p:cNvPr>
          <p:cNvPicPr>
            <a:picLocks noChangeAspect="1"/>
          </p:cNvPicPr>
          <p:nvPr/>
        </p:nvPicPr>
        <p:blipFill>
          <a:blip r:embed="rId4"/>
          <a:stretch>
            <a:fillRect/>
          </a:stretch>
        </p:blipFill>
        <p:spPr>
          <a:xfrm>
            <a:off x="104676" y="3897085"/>
            <a:ext cx="3594839" cy="2186383"/>
          </a:xfrm>
          <a:prstGeom prst="rect">
            <a:avLst/>
          </a:prstGeom>
        </p:spPr>
      </p:pic>
      <p:pic>
        <p:nvPicPr>
          <p:cNvPr id="6" name="Picture 5">
            <a:extLst>
              <a:ext uri="{FF2B5EF4-FFF2-40B4-BE49-F238E27FC236}">
                <a16:creationId xmlns:a16="http://schemas.microsoft.com/office/drawing/2014/main" id="{DF565AE3-F013-4D45-8254-4A9833881101}"/>
              </a:ext>
            </a:extLst>
          </p:cNvPr>
          <p:cNvPicPr>
            <a:picLocks noChangeAspect="1"/>
          </p:cNvPicPr>
          <p:nvPr/>
        </p:nvPicPr>
        <p:blipFill>
          <a:blip r:embed="rId5"/>
          <a:stretch>
            <a:fillRect/>
          </a:stretch>
        </p:blipFill>
        <p:spPr>
          <a:xfrm>
            <a:off x="3786413" y="1753507"/>
            <a:ext cx="4794977" cy="1261836"/>
          </a:xfrm>
          <a:prstGeom prst="rect">
            <a:avLst/>
          </a:prstGeom>
        </p:spPr>
      </p:pic>
      <p:sp>
        <p:nvSpPr>
          <p:cNvPr id="7" name="TextBox 6">
            <a:extLst>
              <a:ext uri="{FF2B5EF4-FFF2-40B4-BE49-F238E27FC236}">
                <a16:creationId xmlns:a16="http://schemas.microsoft.com/office/drawing/2014/main" id="{7A3B2430-378F-AF4A-8AF8-9813B022949D}"/>
              </a:ext>
            </a:extLst>
          </p:cNvPr>
          <p:cNvSpPr txBox="1"/>
          <p:nvPr/>
        </p:nvSpPr>
        <p:spPr>
          <a:xfrm>
            <a:off x="6705555" y="3121223"/>
            <a:ext cx="1875835" cy="307777"/>
          </a:xfrm>
          <a:prstGeom prst="rect">
            <a:avLst/>
          </a:prstGeom>
          <a:noFill/>
        </p:spPr>
        <p:txBody>
          <a:bodyPr wrap="none" rtlCol="0">
            <a:spAutoFit/>
          </a:bodyPr>
          <a:lstStyle/>
          <a:p>
            <a:r>
              <a:rPr lang="en-US" sz="1400" b="1" dirty="0">
                <a:solidFill>
                  <a:schemeClr val="accent1"/>
                </a:solidFill>
              </a:rPr>
              <a:t>Normalizes the dist.</a:t>
            </a:r>
          </a:p>
        </p:txBody>
      </p:sp>
      <p:cxnSp>
        <p:nvCxnSpPr>
          <p:cNvPr id="9" name="Straight Arrow Connector 8">
            <a:extLst>
              <a:ext uri="{FF2B5EF4-FFF2-40B4-BE49-F238E27FC236}">
                <a16:creationId xmlns:a16="http://schemas.microsoft.com/office/drawing/2014/main" id="{2C1576D4-A5CF-804D-B79F-A8CB6E149B44}"/>
              </a:ext>
            </a:extLst>
          </p:cNvPr>
          <p:cNvCxnSpPr/>
          <p:nvPr/>
        </p:nvCxnSpPr>
        <p:spPr>
          <a:xfrm>
            <a:off x="6803571" y="2808514"/>
            <a:ext cx="261258" cy="312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642A466-7A7A-1445-93EB-DC33577CACA5}"/>
              </a:ext>
            </a:extLst>
          </p:cNvPr>
          <p:cNvPicPr>
            <a:picLocks noChangeAspect="1"/>
          </p:cNvPicPr>
          <p:nvPr/>
        </p:nvPicPr>
        <p:blipFill>
          <a:blip r:embed="rId6"/>
          <a:stretch>
            <a:fillRect/>
          </a:stretch>
        </p:blipFill>
        <p:spPr>
          <a:xfrm>
            <a:off x="4194611" y="3658653"/>
            <a:ext cx="4740118" cy="795322"/>
          </a:xfrm>
          <a:prstGeom prst="rect">
            <a:avLst/>
          </a:prstGeom>
        </p:spPr>
      </p:pic>
      <p:sp>
        <p:nvSpPr>
          <p:cNvPr id="11" name="TextBox 10">
            <a:extLst>
              <a:ext uri="{FF2B5EF4-FFF2-40B4-BE49-F238E27FC236}">
                <a16:creationId xmlns:a16="http://schemas.microsoft.com/office/drawing/2014/main" id="{712D1294-162A-8246-A3EB-EB0F4DDB0221}"/>
              </a:ext>
            </a:extLst>
          </p:cNvPr>
          <p:cNvSpPr txBox="1"/>
          <p:nvPr/>
        </p:nvSpPr>
        <p:spPr>
          <a:xfrm>
            <a:off x="4194611" y="4498962"/>
            <a:ext cx="3570208" cy="369332"/>
          </a:xfrm>
          <a:prstGeom prst="rect">
            <a:avLst/>
          </a:prstGeom>
          <a:noFill/>
        </p:spPr>
        <p:txBody>
          <a:bodyPr wrap="none" rtlCol="0">
            <a:spAutoFit/>
          </a:bodyPr>
          <a:lstStyle/>
          <a:p>
            <a:r>
              <a:rPr lang="en-US" dirty="0"/>
              <a:t>How this relates to binary cases?</a:t>
            </a:r>
          </a:p>
        </p:txBody>
      </p:sp>
      <p:sp>
        <p:nvSpPr>
          <p:cNvPr id="12" name="TextBox 11">
            <a:extLst>
              <a:ext uri="{FF2B5EF4-FFF2-40B4-BE49-F238E27FC236}">
                <a16:creationId xmlns:a16="http://schemas.microsoft.com/office/drawing/2014/main" id="{F93ADD84-EA9E-7C4C-8EFB-AD87C4694267}"/>
              </a:ext>
            </a:extLst>
          </p:cNvPr>
          <p:cNvSpPr txBox="1"/>
          <p:nvPr/>
        </p:nvSpPr>
        <p:spPr>
          <a:xfrm>
            <a:off x="3238827" y="1599836"/>
            <a:ext cx="1172116" cy="369332"/>
          </a:xfrm>
          <a:prstGeom prst="rect">
            <a:avLst/>
          </a:prstGeom>
          <a:noFill/>
        </p:spPr>
        <p:txBody>
          <a:bodyPr wrap="none" rtlCol="0">
            <a:spAutoFit/>
          </a:bodyPr>
          <a:lstStyle/>
          <a:p>
            <a:r>
              <a:rPr lang="en-US" b="1" dirty="0" err="1"/>
              <a:t>Softmax</a:t>
            </a:r>
            <a:r>
              <a:rPr lang="en-US" b="1" dirty="0"/>
              <a:t>:</a:t>
            </a:r>
          </a:p>
        </p:txBody>
      </p:sp>
      <p:pic>
        <p:nvPicPr>
          <p:cNvPr id="13" name="Picture 12">
            <a:extLst>
              <a:ext uri="{FF2B5EF4-FFF2-40B4-BE49-F238E27FC236}">
                <a16:creationId xmlns:a16="http://schemas.microsoft.com/office/drawing/2014/main" id="{D4298214-A79E-004A-BD12-BFD6C7F6AB23}"/>
              </a:ext>
            </a:extLst>
          </p:cNvPr>
          <p:cNvPicPr>
            <a:picLocks noChangeAspect="1"/>
          </p:cNvPicPr>
          <p:nvPr/>
        </p:nvPicPr>
        <p:blipFill>
          <a:blip r:embed="rId7"/>
          <a:stretch>
            <a:fillRect/>
          </a:stretch>
        </p:blipFill>
        <p:spPr>
          <a:xfrm>
            <a:off x="4194611" y="4991544"/>
            <a:ext cx="4529797" cy="1340065"/>
          </a:xfrm>
          <a:prstGeom prst="rect">
            <a:avLst/>
          </a:prstGeom>
        </p:spPr>
      </p:pic>
      <p:sp>
        <p:nvSpPr>
          <p:cNvPr id="14" name="TextBox 13">
            <a:extLst>
              <a:ext uri="{FF2B5EF4-FFF2-40B4-BE49-F238E27FC236}">
                <a16:creationId xmlns:a16="http://schemas.microsoft.com/office/drawing/2014/main" id="{C58BBF7A-E4BA-7440-A0A9-60AEFA1596BC}"/>
              </a:ext>
            </a:extLst>
          </p:cNvPr>
          <p:cNvSpPr txBox="1"/>
          <p:nvPr/>
        </p:nvSpPr>
        <p:spPr>
          <a:xfrm>
            <a:off x="3286412" y="3320594"/>
            <a:ext cx="2685351" cy="369332"/>
          </a:xfrm>
          <a:prstGeom prst="rect">
            <a:avLst/>
          </a:prstGeom>
          <a:noFill/>
        </p:spPr>
        <p:txBody>
          <a:bodyPr wrap="none" rtlCol="0">
            <a:spAutoFit/>
          </a:bodyPr>
          <a:lstStyle/>
          <a:p>
            <a:r>
              <a:rPr lang="en-US" b="1" dirty="0" err="1"/>
              <a:t>Softmax</a:t>
            </a:r>
            <a:r>
              <a:rPr lang="en-US" b="1" dirty="0"/>
              <a:t> cost function:</a:t>
            </a:r>
          </a:p>
        </p:txBody>
      </p:sp>
      <p:pic>
        <p:nvPicPr>
          <p:cNvPr id="15" name="Picture 14">
            <a:extLst>
              <a:ext uri="{FF2B5EF4-FFF2-40B4-BE49-F238E27FC236}">
                <a16:creationId xmlns:a16="http://schemas.microsoft.com/office/drawing/2014/main" id="{0A76B593-6831-784F-AF8D-1BE1D768D950}"/>
              </a:ext>
            </a:extLst>
          </p:cNvPr>
          <p:cNvPicPr>
            <a:picLocks noChangeAspect="1"/>
          </p:cNvPicPr>
          <p:nvPr/>
        </p:nvPicPr>
        <p:blipFill>
          <a:blip r:embed="rId8"/>
          <a:stretch>
            <a:fillRect/>
          </a:stretch>
        </p:blipFill>
        <p:spPr>
          <a:xfrm>
            <a:off x="208197" y="6146882"/>
            <a:ext cx="3926078" cy="286575"/>
          </a:xfrm>
          <a:prstGeom prst="rect">
            <a:avLst/>
          </a:prstGeom>
        </p:spPr>
      </p:pic>
    </p:spTree>
    <p:extLst>
      <p:ext uri="{BB962C8B-B14F-4D97-AF65-F5344CB8AC3E}">
        <p14:creationId xmlns:p14="http://schemas.microsoft.com/office/powerpoint/2010/main" val="166250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8287-D77C-954B-99AD-B1BDAB8F9609}"/>
              </a:ext>
            </a:extLst>
          </p:cNvPr>
          <p:cNvSpPr>
            <a:spLocks noGrp="1"/>
          </p:cNvSpPr>
          <p:nvPr>
            <p:ph type="title"/>
          </p:nvPr>
        </p:nvSpPr>
        <p:spPr/>
        <p:txBody>
          <a:bodyPr/>
          <a:lstStyle/>
          <a:p>
            <a:r>
              <a:rPr lang="en-US"/>
              <a:t>How about other losses? </a:t>
            </a:r>
          </a:p>
        </p:txBody>
      </p:sp>
      <p:sp>
        <p:nvSpPr>
          <p:cNvPr id="3" name="Content Placeholder 2">
            <a:extLst>
              <a:ext uri="{FF2B5EF4-FFF2-40B4-BE49-F238E27FC236}">
                <a16:creationId xmlns:a16="http://schemas.microsoft.com/office/drawing/2014/main" id="{D485573A-FE37-3140-837C-4D371668127E}"/>
              </a:ext>
            </a:extLst>
          </p:cNvPr>
          <p:cNvSpPr>
            <a:spLocks noGrp="1"/>
          </p:cNvSpPr>
          <p:nvPr>
            <p:ph idx="1"/>
          </p:nvPr>
        </p:nvSpPr>
        <p:spPr/>
        <p:txBody>
          <a:bodyPr/>
          <a:lstStyle/>
          <a:p>
            <a:r>
              <a:rPr lang="en-US" dirty="0"/>
              <a:t>Let’s look at the multi-class classification case.</a:t>
            </a:r>
          </a:p>
          <a:p>
            <a:endParaRPr lang="en-US" dirty="0"/>
          </a:p>
        </p:txBody>
      </p:sp>
      <p:pic>
        <p:nvPicPr>
          <p:cNvPr id="4" name="Picture 3">
            <a:extLst>
              <a:ext uri="{FF2B5EF4-FFF2-40B4-BE49-F238E27FC236}">
                <a16:creationId xmlns:a16="http://schemas.microsoft.com/office/drawing/2014/main" id="{81631AB1-4373-1F41-9867-3A9FF6D52D9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3743" y="1753507"/>
            <a:ext cx="3056707" cy="1675493"/>
          </a:xfrm>
          <a:prstGeom prst="rect">
            <a:avLst/>
          </a:prstGeom>
        </p:spPr>
      </p:pic>
      <p:pic>
        <p:nvPicPr>
          <p:cNvPr id="5" name="Picture 4">
            <a:extLst>
              <a:ext uri="{FF2B5EF4-FFF2-40B4-BE49-F238E27FC236}">
                <a16:creationId xmlns:a16="http://schemas.microsoft.com/office/drawing/2014/main" id="{0F01163C-A0AB-3E43-B9A5-F7EFFD7A6407}"/>
              </a:ext>
            </a:extLst>
          </p:cNvPr>
          <p:cNvPicPr>
            <a:picLocks noChangeAspect="1"/>
          </p:cNvPicPr>
          <p:nvPr/>
        </p:nvPicPr>
        <p:blipFill>
          <a:blip r:embed="rId4"/>
          <a:stretch>
            <a:fillRect/>
          </a:stretch>
        </p:blipFill>
        <p:spPr>
          <a:xfrm>
            <a:off x="104676" y="3897085"/>
            <a:ext cx="3594839" cy="2186383"/>
          </a:xfrm>
          <a:prstGeom prst="rect">
            <a:avLst/>
          </a:prstGeom>
        </p:spPr>
      </p:pic>
      <p:pic>
        <p:nvPicPr>
          <p:cNvPr id="6" name="Picture 5">
            <a:extLst>
              <a:ext uri="{FF2B5EF4-FFF2-40B4-BE49-F238E27FC236}">
                <a16:creationId xmlns:a16="http://schemas.microsoft.com/office/drawing/2014/main" id="{DF565AE3-F013-4D45-8254-4A9833881101}"/>
              </a:ext>
            </a:extLst>
          </p:cNvPr>
          <p:cNvPicPr>
            <a:picLocks noChangeAspect="1"/>
          </p:cNvPicPr>
          <p:nvPr/>
        </p:nvPicPr>
        <p:blipFill>
          <a:blip r:embed="rId5"/>
          <a:stretch>
            <a:fillRect/>
          </a:stretch>
        </p:blipFill>
        <p:spPr>
          <a:xfrm>
            <a:off x="3786413" y="1753507"/>
            <a:ext cx="4794977" cy="1261836"/>
          </a:xfrm>
          <a:prstGeom prst="rect">
            <a:avLst/>
          </a:prstGeom>
        </p:spPr>
      </p:pic>
      <p:sp>
        <p:nvSpPr>
          <p:cNvPr id="7" name="TextBox 6">
            <a:extLst>
              <a:ext uri="{FF2B5EF4-FFF2-40B4-BE49-F238E27FC236}">
                <a16:creationId xmlns:a16="http://schemas.microsoft.com/office/drawing/2014/main" id="{7A3B2430-378F-AF4A-8AF8-9813B022949D}"/>
              </a:ext>
            </a:extLst>
          </p:cNvPr>
          <p:cNvSpPr txBox="1"/>
          <p:nvPr/>
        </p:nvSpPr>
        <p:spPr>
          <a:xfrm>
            <a:off x="6705555" y="3121223"/>
            <a:ext cx="1875835" cy="307777"/>
          </a:xfrm>
          <a:prstGeom prst="rect">
            <a:avLst/>
          </a:prstGeom>
          <a:noFill/>
        </p:spPr>
        <p:txBody>
          <a:bodyPr wrap="none" rtlCol="0">
            <a:spAutoFit/>
          </a:bodyPr>
          <a:lstStyle/>
          <a:p>
            <a:r>
              <a:rPr lang="en-US" sz="1400" b="1" dirty="0">
                <a:solidFill>
                  <a:schemeClr val="accent1"/>
                </a:solidFill>
              </a:rPr>
              <a:t>Normalizes the dist.</a:t>
            </a:r>
          </a:p>
        </p:txBody>
      </p:sp>
      <p:cxnSp>
        <p:nvCxnSpPr>
          <p:cNvPr id="9" name="Straight Arrow Connector 8">
            <a:extLst>
              <a:ext uri="{FF2B5EF4-FFF2-40B4-BE49-F238E27FC236}">
                <a16:creationId xmlns:a16="http://schemas.microsoft.com/office/drawing/2014/main" id="{2C1576D4-A5CF-804D-B79F-A8CB6E149B44}"/>
              </a:ext>
            </a:extLst>
          </p:cNvPr>
          <p:cNvCxnSpPr/>
          <p:nvPr/>
        </p:nvCxnSpPr>
        <p:spPr>
          <a:xfrm>
            <a:off x="6803571" y="2808514"/>
            <a:ext cx="261258" cy="312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642A466-7A7A-1445-93EB-DC33577CACA5}"/>
              </a:ext>
            </a:extLst>
          </p:cNvPr>
          <p:cNvPicPr>
            <a:picLocks noChangeAspect="1"/>
          </p:cNvPicPr>
          <p:nvPr/>
        </p:nvPicPr>
        <p:blipFill>
          <a:blip r:embed="rId6"/>
          <a:stretch>
            <a:fillRect/>
          </a:stretch>
        </p:blipFill>
        <p:spPr>
          <a:xfrm>
            <a:off x="4194611" y="3658653"/>
            <a:ext cx="4740118" cy="795322"/>
          </a:xfrm>
          <a:prstGeom prst="rect">
            <a:avLst/>
          </a:prstGeom>
        </p:spPr>
      </p:pic>
      <p:sp>
        <p:nvSpPr>
          <p:cNvPr id="12" name="TextBox 11">
            <a:extLst>
              <a:ext uri="{FF2B5EF4-FFF2-40B4-BE49-F238E27FC236}">
                <a16:creationId xmlns:a16="http://schemas.microsoft.com/office/drawing/2014/main" id="{F93ADD84-EA9E-7C4C-8EFB-AD87C4694267}"/>
              </a:ext>
            </a:extLst>
          </p:cNvPr>
          <p:cNvSpPr txBox="1"/>
          <p:nvPr/>
        </p:nvSpPr>
        <p:spPr>
          <a:xfrm>
            <a:off x="3238827" y="1599836"/>
            <a:ext cx="1172116" cy="369332"/>
          </a:xfrm>
          <a:prstGeom prst="rect">
            <a:avLst/>
          </a:prstGeom>
          <a:noFill/>
        </p:spPr>
        <p:txBody>
          <a:bodyPr wrap="none" rtlCol="0">
            <a:spAutoFit/>
          </a:bodyPr>
          <a:lstStyle/>
          <a:p>
            <a:r>
              <a:rPr lang="en-US" b="1" dirty="0" err="1"/>
              <a:t>Softmax</a:t>
            </a:r>
            <a:r>
              <a:rPr lang="en-US" b="1" dirty="0"/>
              <a:t>:</a:t>
            </a:r>
          </a:p>
        </p:txBody>
      </p:sp>
      <p:sp>
        <p:nvSpPr>
          <p:cNvPr id="14" name="TextBox 13">
            <a:extLst>
              <a:ext uri="{FF2B5EF4-FFF2-40B4-BE49-F238E27FC236}">
                <a16:creationId xmlns:a16="http://schemas.microsoft.com/office/drawing/2014/main" id="{C58BBF7A-E4BA-7440-A0A9-60AEFA1596BC}"/>
              </a:ext>
            </a:extLst>
          </p:cNvPr>
          <p:cNvSpPr txBox="1"/>
          <p:nvPr/>
        </p:nvSpPr>
        <p:spPr>
          <a:xfrm>
            <a:off x="3286412" y="3320594"/>
            <a:ext cx="2685351" cy="369332"/>
          </a:xfrm>
          <a:prstGeom prst="rect">
            <a:avLst/>
          </a:prstGeom>
          <a:noFill/>
        </p:spPr>
        <p:txBody>
          <a:bodyPr wrap="none" rtlCol="0">
            <a:spAutoFit/>
          </a:bodyPr>
          <a:lstStyle/>
          <a:p>
            <a:r>
              <a:rPr lang="en-US" b="1" dirty="0" err="1"/>
              <a:t>Softmax</a:t>
            </a:r>
            <a:r>
              <a:rPr lang="en-US" b="1" dirty="0"/>
              <a:t> cost function:</a:t>
            </a:r>
          </a:p>
        </p:txBody>
      </p:sp>
      <p:pic>
        <p:nvPicPr>
          <p:cNvPr id="15" name="Picture 14">
            <a:extLst>
              <a:ext uri="{FF2B5EF4-FFF2-40B4-BE49-F238E27FC236}">
                <a16:creationId xmlns:a16="http://schemas.microsoft.com/office/drawing/2014/main" id="{0A76B593-6831-784F-AF8D-1BE1D768D950}"/>
              </a:ext>
            </a:extLst>
          </p:cNvPr>
          <p:cNvPicPr>
            <a:picLocks noChangeAspect="1"/>
          </p:cNvPicPr>
          <p:nvPr/>
        </p:nvPicPr>
        <p:blipFill>
          <a:blip r:embed="rId7"/>
          <a:stretch>
            <a:fillRect/>
          </a:stretch>
        </p:blipFill>
        <p:spPr>
          <a:xfrm>
            <a:off x="208197" y="6146882"/>
            <a:ext cx="3926078" cy="286575"/>
          </a:xfrm>
          <a:prstGeom prst="rect">
            <a:avLst/>
          </a:prstGeom>
        </p:spPr>
      </p:pic>
      <p:pic>
        <p:nvPicPr>
          <p:cNvPr id="8" name="Picture 7">
            <a:extLst>
              <a:ext uri="{FF2B5EF4-FFF2-40B4-BE49-F238E27FC236}">
                <a16:creationId xmlns:a16="http://schemas.microsoft.com/office/drawing/2014/main" id="{1D52F136-DAB0-0647-BF51-00C77665E2FE}"/>
              </a:ext>
            </a:extLst>
          </p:cNvPr>
          <p:cNvPicPr>
            <a:picLocks noChangeAspect="1"/>
          </p:cNvPicPr>
          <p:nvPr/>
        </p:nvPicPr>
        <p:blipFill>
          <a:blip r:embed="rId8"/>
          <a:stretch>
            <a:fillRect/>
          </a:stretch>
        </p:blipFill>
        <p:spPr>
          <a:xfrm>
            <a:off x="4383850" y="4990276"/>
            <a:ext cx="4361640" cy="613651"/>
          </a:xfrm>
          <a:prstGeom prst="rect">
            <a:avLst/>
          </a:prstGeom>
        </p:spPr>
      </p:pic>
    </p:spTree>
    <p:extLst>
      <p:ext uri="{BB962C8B-B14F-4D97-AF65-F5344CB8AC3E}">
        <p14:creationId xmlns:p14="http://schemas.microsoft.com/office/powerpoint/2010/main" val="46606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Neuroscientific Basis for CNNs</a:t>
            </a:r>
          </a:p>
        </p:txBody>
      </p:sp>
      <p:sp>
        <p:nvSpPr>
          <p:cNvPr id="3" name="Content Placeholder 2"/>
          <p:cNvSpPr>
            <a:spLocks noGrp="1"/>
          </p:cNvSpPr>
          <p:nvPr>
            <p:ph idx="1"/>
          </p:nvPr>
        </p:nvSpPr>
        <p:spPr/>
        <p:txBody>
          <a:bodyPr/>
          <a:lstStyle/>
          <a:p>
            <a:r>
              <a:rPr lang="en-US" dirty="0"/>
              <a:t>Though CNNs have been guided by many other fields, some of the key design principles are drawn from neuroscience. </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646" y="2107156"/>
            <a:ext cx="8060707" cy="4055649"/>
          </a:xfrm>
          <a:prstGeom prst="rect">
            <a:avLst/>
          </a:prstGeom>
        </p:spPr>
      </p:pic>
      <p:sp>
        <p:nvSpPr>
          <p:cNvPr id="5" name="TextBox 4"/>
          <p:cNvSpPr txBox="1"/>
          <p:nvPr/>
        </p:nvSpPr>
        <p:spPr>
          <a:xfrm>
            <a:off x="2232660" y="5877875"/>
            <a:ext cx="1441420" cy="369332"/>
          </a:xfrm>
          <a:prstGeom prst="rect">
            <a:avLst/>
          </a:prstGeom>
          <a:noFill/>
        </p:spPr>
        <p:txBody>
          <a:bodyPr wrap="none" rtlCol="0">
            <a:spAutoFit/>
          </a:bodyPr>
          <a:lstStyle/>
          <a:p>
            <a:r>
              <a:rPr lang="en-US" b="1" dirty="0"/>
              <a:t>Nobel Prize</a:t>
            </a:r>
          </a:p>
        </p:txBody>
      </p:sp>
      <p:sp>
        <p:nvSpPr>
          <p:cNvPr id="7" name="Rectangle 6"/>
          <p:cNvSpPr/>
          <p:nvPr/>
        </p:nvSpPr>
        <p:spPr>
          <a:xfrm>
            <a:off x="4196541" y="6154401"/>
            <a:ext cx="4572000" cy="523220"/>
          </a:xfrm>
          <a:prstGeom prst="rect">
            <a:avLst/>
          </a:prstGeom>
        </p:spPr>
        <p:txBody>
          <a:bodyPr>
            <a:spAutoFit/>
          </a:bodyPr>
          <a:lstStyle/>
          <a:p>
            <a:r>
              <a:rPr lang="en-US" sz="1400" dirty="0">
                <a:hlinkClick r:id="rId4"/>
              </a:rPr>
              <a:t>https://www.youtube.com/watch?v=8VdFf3egwfg&amp;feature=youtu.be&amp;t=1m10s</a:t>
            </a:r>
            <a:r>
              <a:rPr lang="en-US" sz="1400" dirty="0"/>
              <a:t> </a:t>
            </a:r>
          </a:p>
        </p:txBody>
      </p:sp>
    </p:spTree>
    <p:extLst>
      <p:ext uri="{BB962C8B-B14F-4D97-AF65-F5344CB8AC3E}">
        <p14:creationId xmlns:p14="http://schemas.microsoft.com/office/powerpoint/2010/main" val="92281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Neuroscientific Basis for CNNs</a:t>
            </a:r>
          </a:p>
        </p:txBody>
      </p:sp>
      <p:sp>
        <p:nvSpPr>
          <p:cNvPr id="3" name="Content Placeholder 2"/>
          <p:cNvSpPr>
            <a:spLocks noGrp="1"/>
          </p:cNvSpPr>
          <p:nvPr>
            <p:ph idx="1"/>
          </p:nvPr>
        </p:nvSpPr>
        <p:spPr/>
        <p:txBody>
          <a:bodyPr>
            <a:normAutofit/>
          </a:bodyPr>
          <a:lstStyle/>
          <a:p>
            <a:r>
              <a:rPr lang="en-US" sz="2000" dirty="0"/>
              <a:t>In a simplified view, we focus on a part of brain called V1, also known as the </a:t>
            </a:r>
            <a:r>
              <a:rPr lang="en-US" sz="2000" b="1" dirty="0"/>
              <a:t>primary visual cortex</a:t>
            </a:r>
            <a:r>
              <a:rPr lang="en-US" sz="2000" dirty="0"/>
              <a:t> (first area of the brain that begins to perform significantly advanced processing of visual input). </a:t>
            </a:r>
          </a:p>
          <a:p>
            <a:pPr lvl="1"/>
            <a:r>
              <a:rPr lang="en-US" sz="2000" dirty="0"/>
              <a:t>Images are formed by light arriving in the eye and stimulating the retina (light-sensitive tissue in the back of the eye). </a:t>
            </a:r>
          </a:p>
          <a:p>
            <a:pPr lvl="1"/>
            <a:r>
              <a:rPr lang="en-US" sz="2000" dirty="0"/>
              <a:t>The neurons in the retina perform some simple preprocessing of the image but do not substantially alter it. </a:t>
            </a:r>
          </a:p>
          <a:p>
            <a:pPr lvl="1"/>
            <a:r>
              <a:rPr lang="en-US" sz="2000" dirty="0"/>
              <a:t>Then image passes through the optic nerve and the lateral geniculate nucleus (LGN) to arrive at V1 (back of the head). </a:t>
            </a:r>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59058" y="4074066"/>
            <a:ext cx="3530078" cy="2783934"/>
          </a:xfrm>
          <a:prstGeom prst="rect">
            <a:avLst/>
          </a:prstGeom>
        </p:spPr>
      </p:pic>
      <p:sp>
        <p:nvSpPr>
          <p:cNvPr id="5" name="TextBox 4"/>
          <p:cNvSpPr txBox="1"/>
          <p:nvPr/>
        </p:nvSpPr>
        <p:spPr>
          <a:xfrm>
            <a:off x="363255" y="6331609"/>
            <a:ext cx="3720230" cy="430887"/>
          </a:xfrm>
          <a:prstGeom prst="rect">
            <a:avLst/>
          </a:prstGeom>
          <a:noFill/>
        </p:spPr>
        <p:txBody>
          <a:bodyPr wrap="square" rtlCol="0">
            <a:spAutoFit/>
          </a:bodyPr>
          <a:lstStyle/>
          <a:p>
            <a:r>
              <a:rPr lang="en-US" sz="1100" dirty="0">
                <a:solidFill>
                  <a:schemeClr val="bg1">
                    <a:lumMod val="50000"/>
                  </a:schemeClr>
                </a:solidFill>
              </a:rPr>
              <a:t>Image credit: http://</a:t>
            </a:r>
            <a:r>
              <a:rPr lang="en-US" sz="1100" dirty="0" err="1">
                <a:solidFill>
                  <a:schemeClr val="bg1">
                    <a:lumMod val="50000"/>
                  </a:schemeClr>
                </a:solidFill>
              </a:rPr>
              <a:t>webvision.med.utah.edu</a:t>
            </a:r>
            <a:r>
              <a:rPr lang="en-US" sz="1100" dirty="0">
                <a:solidFill>
                  <a:schemeClr val="bg1">
                    <a:lumMod val="50000"/>
                  </a:schemeClr>
                </a:solidFill>
              </a:rPr>
              <a:t>/book/part-ix-psychophysics-of-vision/the-primary-visual-cortex/</a:t>
            </a:r>
          </a:p>
        </p:txBody>
      </p:sp>
    </p:spTree>
    <p:extLst>
      <p:ext uri="{BB962C8B-B14F-4D97-AF65-F5344CB8AC3E}">
        <p14:creationId xmlns:p14="http://schemas.microsoft.com/office/powerpoint/2010/main" val="10877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Neuroscientific Basis for CNNs</a:t>
            </a:r>
          </a:p>
        </p:txBody>
      </p:sp>
      <p:sp>
        <p:nvSpPr>
          <p:cNvPr id="3" name="Content Placeholder 2"/>
          <p:cNvSpPr>
            <a:spLocks noGrp="1"/>
          </p:cNvSpPr>
          <p:nvPr>
            <p:ph idx="1"/>
          </p:nvPr>
        </p:nvSpPr>
        <p:spPr/>
        <p:txBody>
          <a:bodyPr>
            <a:normAutofit/>
          </a:bodyPr>
          <a:lstStyle/>
          <a:p>
            <a:r>
              <a:rPr lang="en-US" sz="1800" dirty="0"/>
              <a:t>A convolutional network layer is designed to capture three properties of V1: </a:t>
            </a:r>
          </a:p>
          <a:p>
            <a:pPr lvl="1"/>
            <a:r>
              <a:rPr lang="en-US" sz="1800" dirty="0"/>
              <a:t>V1 is arranged in </a:t>
            </a:r>
            <a:r>
              <a:rPr lang="en-US" sz="1800" b="1" dirty="0"/>
              <a:t>a spatial map</a:t>
            </a:r>
            <a:r>
              <a:rPr lang="en-US" sz="1800" dirty="0"/>
              <a:t>. A 2D structure mirroring the structure of the image in the retina. </a:t>
            </a:r>
            <a:r>
              <a:rPr lang="en-US" sz="1800" dirty="0">
                <a:sym typeface="Wingdings"/>
              </a:rPr>
              <a:t> CNNs having features defined in 2D maps. </a:t>
            </a:r>
          </a:p>
          <a:p>
            <a:pPr lvl="1"/>
            <a:r>
              <a:rPr lang="en-US" sz="1800" dirty="0">
                <a:sym typeface="Wingdings"/>
              </a:rPr>
              <a:t>V1 contains many </a:t>
            </a:r>
            <a:r>
              <a:rPr lang="en-US" sz="1800" b="1" dirty="0">
                <a:sym typeface="Wingdings"/>
              </a:rPr>
              <a:t>simple cells</a:t>
            </a:r>
            <a:r>
              <a:rPr lang="en-US" sz="1800" dirty="0">
                <a:sym typeface="Wingdings"/>
              </a:rPr>
              <a:t>.  To some extent be characterized by a linear function of the image in a small, spatially localized receptive field. </a:t>
            </a:r>
          </a:p>
          <a:p>
            <a:pPr lvl="1"/>
            <a:r>
              <a:rPr lang="en-US" sz="1800" dirty="0">
                <a:sym typeface="Wingdings"/>
              </a:rPr>
              <a:t>V1 also contains many </a:t>
            </a:r>
            <a:r>
              <a:rPr lang="en-US" sz="1800" b="1" dirty="0">
                <a:sym typeface="Wingdings"/>
              </a:rPr>
              <a:t>complex cells</a:t>
            </a:r>
            <a:r>
              <a:rPr lang="en-US" sz="1800" dirty="0">
                <a:sym typeface="Wingdings"/>
              </a:rPr>
              <a:t>. Similar to simple cells but invariant to small shifts, some changes of lighting.  Shifts: Max Pooling layer; Lighting: Cross-channel Pooling. </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54781" y="3670126"/>
            <a:ext cx="7434437" cy="2859399"/>
          </a:xfrm>
          <a:prstGeom prst="rect">
            <a:avLst/>
          </a:prstGeom>
        </p:spPr>
      </p:pic>
    </p:spTree>
    <p:extLst>
      <p:ext uri="{BB962C8B-B14F-4D97-AF65-F5344CB8AC3E}">
        <p14:creationId xmlns:p14="http://schemas.microsoft.com/office/powerpoint/2010/main" val="51437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Neuroscientific Basis for CNNs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498404"/>
            <a:ext cx="8724900" cy="4389829"/>
          </a:xfrm>
        </p:spPr>
      </p:pic>
    </p:spTree>
    <p:extLst>
      <p:ext uri="{BB962C8B-B14F-4D97-AF65-F5344CB8AC3E}">
        <p14:creationId xmlns:p14="http://schemas.microsoft.com/office/powerpoint/2010/main" val="1277475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491624"/>
            <a:ext cx="8724900" cy="4403390"/>
          </a:xfrm>
        </p:spPr>
      </p:pic>
      <p:sp>
        <p:nvSpPr>
          <p:cNvPr id="6" name="TextBox 5"/>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33339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496173"/>
            <a:ext cx="8724900" cy="4394292"/>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35987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491581"/>
            <a:ext cx="8724900" cy="4403476"/>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892170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4177-FB0E-474F-995F-2E2EE793B972}"/>
              </a:ext>
            </a:extLst>
          </p:cNvPr>
          <p:cNvSpPr>
            <a:spLocks noGrp="1"/>
          </p:cNvSpPr>
          <p:nvPr>
            <p:ph type="title"/>
          </p:nvPr>
        </p:nvSpPr>
        <p:spPr/>
        <p:txBody>
          <a:bodyPr/>
          <a:lstStyle/>
          <a:p>
            <a:r>
              <a:rPr lang="en-US" dirty="0"/>
              <a:t>BP example with one-half squared loss</a:t>
            </a:r>
          </a:p>
        </p:txBody>
      </p:sp>
      <p:pic>
        <p:nvPicPr>
          <p:cNvPr id="5" name="Picture 4">
            <a:extLst>
              <a:ext uri="{FF2B5EF4-FFF2-40B4-BE49-F238E27FC236}">
                <a16:creationId xmlns:a16="http://schemas.microsoft.com/office/drawing/2014/main" id="{5E24DDF1-AFB6-1140-8F20-E37D0311972A}"/>
              </a:ext>
            </a:extLst>
          </p:cNvPr>
          <p:cNvPicPr>
            <a:picLocks noChangeAspect="1"/>
          </p:cNvPicPr>
          <p:nvPr/>
        </p:nvPicPr>
        <p:blipFill>
          <a:blip r:embed="rId2"/>
          <a:stretch>
            <a:fillRect/>
          </a:stretch>
        </p:blipFill>
        <p:spPr>
          <a:xfrm>
            <a:off x="209271" y="1416617"/>
            <a:ext cx="5107116" cy="4553927"/>
          </a:xfrm>
          <a:prstGeom prst="rect">
            <a:avLst/>
          </a:prstGeom>
        </p:spPr>
      </p:pic>
      <p:pic>
        <p:nvPicPr>
          <p:cNvPr id="6" name="Picture 5">
            <a:extLst>
              <a:ext uri="{FF2B5EF4-FFF2-40B4-BE49-F238E27FC236}">
                <a16:creationId xmlns:a16="http://schemas.microsoft.com/office/drawing/2014/main" id="{951A01B8-AE1D-8246-B521-1A60B5B51E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2437" y="2593975"/>
            <a:ext cx="3046777" cy="1670050"/>
          </a:xfrm>
          <a:prstGeom prst="rect">
            <a:avLst/>
          </a:prstGeom>
        </p:spPr>
      </p:pic>
      <p:cxnSp>
        <p:nvCxnSpPr>
          <p:cNvPr id="8" name="Straight Arrow Connector 7">
            <a:extLst>
              <a:ext uri="{FF2B5EF4-FFF2-40B4-BE49-F238E27FC236}">
                <a16:creationId xmlns:a16="http://schemas.microsoft.com/office/drawing/2014/main" id="{39D71DE4-8516-B140-ACF8-0929D7C931F0}"/>
              </a:ext>
            </a:extLst>
          </p:cNvPr>
          <p:cNvCxnSpPr/>
          <p:nvPr/>
        </p:nvCxnSpPr>
        <p:spPr>
          <a:xfrm>
            <a:off x="5741377" y="2171700"/>
            <a:ext cx="2628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14649F3-871F-F541-9152-2D0EABC17C1A}"/>
              </a:ext>
            </a:extLst>
          </p:cNvPr>
          <p:cNvSpPr txBox="1"/>
          <p:nvPr/>
        </p:nvSpPr>
        <p:spPr>
          <a:xfrm>
            <a:off x="6040164" y="1793332"/>
            <a:ext cx="2031325" cy="369332"/>
          </a:xfrm>
          <a:prstGeom prst="rect">
            <a:avLst/>
          </a:prstGeom>
          <a:noFill/>
        </p:spPr>
        <p:txBody>
          <a:bodyPr wrap="none" rtlCol="0">
            <a:spAutoFit/>
          </a:bodyPr>
          <a:lstStyle/>
          <a:p>
            <a:r>
              <a:rPr lang="en-US" dirty="0">
                <a:solidFill>
                  <a:schemeClr val="accent1"/>
                </a:solidFill>
              </a:rPr>
              <a:t>Feedforward pass</a:t>
            </a:r>
          </a:p>
        </p:txBody>
      </p:sp>
      <p:sp>
        <p:nvSpPr>
          <p:cNvPr id="27" name="Rectangle 26">
            <a:extLst>
              <a:ext uri="{FF2B5EF4-FFF2-40B4-BE49-F238E27FC236}">
                <a16:creationId xmlns:a16="http://schemas.microsoft.com/office/drawing/2014/main" id="{2C0F316A-204F-3741-880A-F9412526148B}"/>
              </a:ext>
            </a:extLst>
          </p:cNvPr>
          <p:cNvSpPr/>
          <p:nvPr/>
        </p:nvSpPr>
        <p:spPr>
          <a:xfrm>
            <a:off x="8220807" y="3196694"/>
            <a:ext cx="378069" cy="232306"/>
          </a:xfrm>
          <a:prstGeom prst="rect">
            <a:avLst/>
          </a:prstGeom>
          <a:noFill/>
          <a:ln w="44450">
            <a:solidFill>
              <a:schemeClr val="accent1"/>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43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500722"/>
            <a:ext cx="8724900" cy="4385194"/>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76895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493841"/>
            <a:ext cx="8724900" cy="4398955"/>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126303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491581"/>
            <a:ext cx="8724900" cy="4403476"/>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868211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493879"/>
            <a:ext cx="8724900" cy="4398879"/>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66730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500698"/>
            <a:ext cx="8724900" cy="4385242"/>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199244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669066" y="164931"/>
            <a:ext cx="5265663" cy="6524388"/>
          </a:xfrm>
        </p:spPr>
      </p:pic>
    </p:spTree>
    <p:extLst>
      <p:ext uri="{BB962C8B-B14F-4D97-AF65-F5344CB8AC3E}">
        <p14:creationId xmlns:p14="http://schemas.microsoft.com/office/powerpoint/2010/main" val="830583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669066" y="164931"/>
            <a:ext cx="5265663" cy="6524388"/>
          </a:xfrm>
        </p:spPr>
      </p:pic>
      <p:sp>
        <p:nvSpPr>
          <p:cNvPr id="9" name="Rectangle 8"/>
          <p:cNvSpPr/>
          <p:nvPr/>
        </p:nvSpPr>
        <p:spPr>
          <a:xfrm>
            <a:off x="4158641" y="400833"/>
            <a:ext cx="2329841" cy="2279737"/>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600" y="2459028"/>
            <a:ext cx="5257800" cy="2628900"/>
          </a:xfrm>
          <a:prstGeom prst="rect">
            <a:avLst/>
          </a:prstGeom>
          <a:ln>
            <a:solidFill>
              <a:schemeClr val="accent1"/>
            </a:solidFill>
          </a:ln>
        </p:spPr>
      </p:pic>
      <p:sp>
        <p:nvSpPr>
          <p:cNvPr id="10" name="TextBox 9"/>
          <p:cNvSpPr txBox="1"/>
          <p:nvPr/>
        </p:nvSpPr>
        <p:spPr>
          <a:xfrm>
            <a:off x="736600" y="1929008"/>
            <a:ext cx="1881925" cy="369332"/>
          </a:xfrm>
          <a:prstGeom prst="rect">
            <a:avLst/>
          </a:prstGeom>
          <a:noFill/>
        </p:spPr>
        <p:txBody>
          <a:bodyPr wrap="none" rtlCol="0">
            <a:spAutoFit/>
          </a:bodyPr>
          <a:lstStyle/>
          <a:p>
            <a:r>
              <a:rPr lang="en-US"/>
              <a:t>Audio Waveform</a:t>
            </a:r>
          </a:p>
        </p:txBody>
      </p:sp>
      <p:sp>
        <p:nvSpPr>
          <p:cNvPr id="11" name="TextBox 10"/>
          <p:cNvSpPr txBox="1"/>
          <p:nvPr/>
        </p:nvSpPr>
        <p:spPr>
          <a:xfrm>
            <a:off x="340744" y="6162805"/>
            <a:ext cx="3212739" cy="430887"/>
          </a:xfrm>
          <a:prstGeom prst="rect">
            <a:avLst/>
          </a:prstGeom>
          <a:noFill/>
        </p:spPr>
        <p:txBody>
          <a:bodyPr wrap="none" rtlCol="0">
            <a:spAutoFit/>
          </a:bodyPr>
          <a:lstStyle/>
          <a:p>
            <a:r>
              <a:rPr lang="en-US" sz="1100" dirty="0">
                <a:solidFill>
                  <a:schemeClr val="bg1">
                    <a:lumMod val="50000"/>
                  </a:schemeClr>
                </a:solidFill>
              </a:rPr>
              <a:t>Image credit: http://cloudinary.com/blog/how_to_</a:t>
            </a:r>
          </a:p>
          <a:p>
            <a:r>
              <a:rPr lang="en-US" sz="1100" dirty="0" err="1">
                <a:solidFill>
                  <a:schemeClr val="bg1">
                    <a:lumMod val="50000"/>
                  </a:schemeClr>
                </a:solidFill>
              </a:rPr>
              <a:t>generate_waveform_images_from_audio_files</a:t>
            </a:r>
            <a:endParaRPr lang="en-US" sz="1100" dirty="0">
              <a:solidFill>
                <a:schemeClr val="bg1">
                  <a:lumMod val="50000"/>
                </a:schemeClr>
              </a:solidFill>
            </a:endParaRPr>
          </a:p>
        </p:txBody>
      </p:sp>
    </p:spTree>
    <p:extLst>
      <p:ext uri="{BB962C8B-B14F-4D97-AF65-F5344CB8AC3E}">
        <p14:creationId xmlns:p14="http://schemas.microsoft.com/office/powerpoint/2010/main" val="335269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669066" y="164931"/>
            <a:ext cx="5265663" cy="6524388"/>
          </a:xfr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255" y="2826578"/>
            <a:ext cx="8179496" cy="2702476"/>
          </a:xfrm>
          <a:prstGeom prst="rect">
            <a:avLst/>
          </a:prstGeom>
        </p:spPr>
      </p:pic>
      <p:sp>
        <p:nvSpPr>
          <p:cNvPr id="5" name="TextBox 4"/>
          <p:cNvSpPr txBox="1"/>
          <p:nvPr/>
        </p:nvSpPr>
        <p:spPr>
          <a:xfrm>
            <a:off x="363255" y="2367420"/>
            <a:ext cx="2659702" cy="369332"/>
          </a:xfrm>
          <a:prstGeom prst="rect">
            <a:avLst/>
          </a:prstGeom>
          <a:noFill/>
        </p:spPr>
        <p:txBody>
          <a:bodyPr wrap="none" rtlCol="0">
            <a:spAutoFit/>
          </a:bodyPr>
          <a:lstStyle/>
          <a:p>
            <a:r>
              <a:rPr lang="en-US" dirty="0"/>
              <a:t>Skeleton animation data</a:t>
            </a:r>
          </a:p>
        </p:txBody>
      </p:sp>
      <p:sp>
        <p:nvSpPr>
          <p:cNvPr id="6" name="TextBox 5"/>
          <p:cNvSpPr txBox="1"/>
          <p:nvPr/>
        </p:nvSpPr>
        <p:spPr>
          <a:xfrm>
            <a:off x="209271" y="6331502"/>
            <a:ext cx="3935693" cy="261610"/>
          </a:xfrm>
          <a:prstGeom prst="rect">
            <a:avLst/>
          </a:prstGeom>
          <a:noFill/>
        </p:spPr>
        <p:txBody>
          <a:bodyPr wrap="none" rtlCol="0">
            <a:spAutoFit/>
          </a:bodyPr>
          <a:lstStyle/>
          <a:p>
            <a:r>
              <a:rPr lang="en-US" sz="1100" dirty="0">
                <a:solidFill>
                  <a:schemeClr val="bg1">
                    <a:lumMod val="50000"/>
                  </a:schemeClr>
                </a:solidFill>
              </a:rPr>
              <a:t>Image </a:t>
            </a:r>
            <a:r>
              <a:rPr lang="en-US" sz="1100" dirty="0" err="1">
                <a:solidFill>
                  <a:schemeClr val="bg1">
                    <a:lumMod val="50000"/>
                  </a:schemeClr>
                </a:solidFill>
              </a:rPr>
              <a:t>creidt</a:t>
            </a:r>
            <a:r>
              <a:rPr lang="en-US" sz="1100" dirty="0">
                <a:solidFill>
                  <a:schemeClr val="bg1">
                    <a:lumMod val="50000"/>
                  </a:schemeClr>
                </a:solidFill>
              </a:rPr>
              <a:t>: http://</a:t>
            </a:r>
            <a:r>
              <a:rPr lang="en-US" sz="1100" dirty="0" err="1">
                <a:solidFill>
                  <a:schemeClr val="bg1">
                    <a:lumMod val="50000"/>
                  </a:schemeClr>
                </a:solidFill>
              </a:rPr>
              <a:t>www.wazim.com</a:t>
            </a:r>
            <a:r>
              <a:rPr lang="en-US" sz="1100" dirty="0">
                <a:solidFill>
                  <a:schemeClr val="bg1">
                    <a:lumMod val="50000"/>
                  </a:schemeClr>
                </a:solidFill>
              </a:rPr>
              <a:t>/Collada_Tutorial_2.htm</a:t>
            </a:r>
          </a:p>
        </p:txBody>
      </p:sp>
      <p:sp>
        <p:nvSpPr>
          <p:cNvPr id="7" name="Rectangle 6"/>
          <p:cNvSpPr/>
          <p:nvPr/>
        </p:nvSpPr>
        <p:spPr>
          <a:xfrm>
            <a:off x="6482752" y="408519"/>
            <a:ext cx="2323045" cy="2328234"/>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825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669066" y="164931"/>
            <a:ext cx="5265663" cy="6524388"/>
          </a:xfr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271" y="2806700"/>
            <a:ext cx="3416300" cy="2706600"/>
          </a:xfrm>
          <a:prstGeom prst="rect">
            <a:avLst/>
          </a:prstGeom>
        </p:spPr>
      </p:pic>
      <p:sp>
        <p:nvSpPr>
          <p:cNvPr id="3" name="TextBox 2"/>
          <p:cNvSpPr txBox="1"/>
          <p:nvPr/>
        </p:nvSpPr>
        <p:spPr>
          <a:xfrm>
            <a:off x="388306" y="2437368"/>
            <a:ext cx="2917145" cy="369332"/>
          </a:xfrm>
          <a:prstGeom prst="rect">
            <a:avLst/>
          </a:prstGeom>
          <a:noFill/>
        </p:spPr>
        <p:txBody>
          <a:bodyPr wrap="none" rtlCol="0">
            <a:spAutoFit/>
          </a:bodyPr>
          <a:lstStyle/>
          <a:p>
            <a:r>
              <a:rPr lang="en-US" dirty="0"/>
              <a:t>Fourier Transform of Audio</a:t>
            </a:r>
          </a:p>
        </p:txBody>
      </p:sp>
      <p:sp>
        <p:nvSpPr>
          <p:cNvPr id="5" name="TextBox 4"/>
          <p:cNvSpPr txBox="1"/>
          <p:nvPr/>
        </p:nvSpPr>
        <p:spPr>
          <a:xfrm>
            <a:off x="272579" y="6258432"/>
            <a:ext cx="3289683" cy="430887"/>
          </a:xfrm>
          <a:prstGeom prst="rect">
            <a:avLst/>
          </a:prstGeom>
          <a:noFill/>
        </p:spPr>
        <p:txBody>
          <a:bodyPr wrap="none" rtlCol="0">
            <a:spAutoFit/>
          </a:bodyPr>
          <a:lstStyle/>
          <a:p>
            <a:r>
              <a:rPr lang="en-US" sz="1100" dirty="0">
                <a:solidFill>
                  <a:schemeClr val="bg1">
                    <a:lumMod val="50000"/>
                  </a:schemeClr>
                </a:solidFill>
              </a:rPr>
              <a:t>Image credit: http://danielnouri.org/notes/2014/01/</a:t>
            </a:r>
          </a:p>
          <a:p>
            <a:r>
              <a:rPr lang="en-US" sz="1100" dirty="0">
                <a:solidFill>
                  <a:schemeClr val="bg1">
                    <a:lumMod val="50000"/>
                  </a:schemeClr>
                </a:solidFill>
              </a:rPr>
              <a:t>10/using-deep-learning-to-listen-for-whales/</a:t>
            </a:r>
          </a:p>
        </p:txBody>
      </p:sp>
      <p:sp>
        <p:nvSpPr>
          <p:cNvPr id="7" name="Rectangle 6"/>
          <p:cNvSpPr/>
          <p:nvPr/>
        </p:nvSpPr>
        <p:spPr>
          <a:xfrm>
            <a:off x="4183692" y="2622034"/>
            <a:ext cx="2379945" cy="3327829"/>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965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669066" y="164931"/>
            <a:ext cx="5265663" cy="6524388"/>
          </a:xfrm>
        </p:spPr>
      </p:pic>
      <p:sp>
        <p:nvSpPr>
          <p:cNvPr id="3" name="Rectangle 2"/>
          <p:cNvSpPr/>
          <p:nvPr/>
        </p:nvSpPr>
        <p:spPr>
          <a:xfrm>
            <a:off x="6475956" y="2655518"/>
            <a:ext cx="2458773" cy="1903956"/>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3122" y="2026085"/>
            <a:ext cx="5620837" cy="3162822"/>
          </a:xfrm>
          <a:prstGeom prst="rect">
            <a:avLst/>
          </a:prstGeom>
        </p:spPr>
      </p:pic>
    </p:spTree>
    <p:extLst>
      <p:ext uri="{BB962C8B-B14F-4D97-AF65-F5344CB8AC3E}">
        <p14:creationId xmlns:p14="http://schemas.microsoft.com/office/powerpoint/2010/main" val="2333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4177-FB0E-474F-995F-2E2EE793B972}"/>
              </a:ext>
            </a:extLst>
          </p:cNvPr>
          <p:cNvSpPr>
            <a:spLocks noGrp="1"/>
          </p:cNvSpPr>
          <p:nvPr>
            <p:ph type="title"/>
          </p:nvPr>
        </p:nvSpPr>
        <p:spPr/>
        <p:txBody>
          <a:bodyPr/>
          <a:lstStyle/>
          <a:p>
            <a:r>
              <a:rPr lang="en-US" dirty="0"/>
              <a:t>BP example with one-half squared loss</a:t>
            </a:r>
          </a:p>
        </p:txBody>
      </p:sp>
      <p:pic>
        <p:nvPicPr>
          <p:cNvPr id="5" name="Picture 4">
            <a:extLst>
              <a:ext uri="{FF2B5EF4-FFF2-40B4-BE49-F238E27FC236}">
                <a16:creationId xmlns:a16="http://schemas.microsoft.com/office/drawing/2014/main" id="{5E24DDF1-AFB6-1140-8F20-E37D0311972A}"/>
              </a:ext>
            </a:extLst>
          </p:cNvPr>
          <p:cNvPicPr>
            <a:picLocks noChangeAspect="1"/>
          </p:cNvPicPr>
          <p:nvPr/>
        </p:nvPicPr>
        <p:blipFill>
          <a:blip r:embed="rId2"/>
          <a:stretch>
            <a:fillRect/>
          </a:stretch>
        </p:blipFill>
        <p:spPr>
          <a:xfrm>
            <a:off x="209271" y="1416617"/>
            <a:ext cx="5107116" cy="4553927"/>
          </a:xfrm>
          <a:prstGeom prst="rect">
            <a:avLst/>
          </a:prstGeom>
        </p:spPr>
      </p:pic>
      <p:pic>
        <p:nvPicPr>
          <p:cNvPr id="6" name="Picture 5">
            <a:extLst>
              <a:ext uri="{FF2B5EF4-FFF2-40B4-BE49-F238E27FC236}">
                <a16:creationId xmlns:a16="http://schemas.microsoft.com/office/drawing/2014/main" id="{951A01B8-AE1D-8246-B521-1A60B5B51E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2437" y="2593975"/>
            <a:ext cx="3046777" cy="1670050"/>
          </a:xfrm>
          <a:prstGeom prst="rect">
            <a:avLst/>
          </a:prstGeom>
        </p:spPr>
      </p:pic>
      <p:sp>
        <p:nvSpPr>
          <p:cNvPr id="9" name="TextBox 8">
            <a:extLst>
              <a:ext uri="{FF2B5EF4-FFF2-40B4-BE49-F238E27FC236}">
                <a16:creationId xmlns:a16="http://schemas.microsoft.com/office/drawing/2014/main" id="{614649F3-871F-F541-9152-2D0EABC17C1A}"/>
              </a:ext>
            </a:extLst>
          </p:cNvPr>
          <p:cNvSpPr txBox="1"/>
          <p:nvPr/>
        </p:nvSpPr>
        <p:spPr>
          <a:xfrm>
            <a:off x="6107701" y="1793332"/>
            <a:ext cx="1915909" cy="369332"/>
          </a:xfrm>
          <a:prstGeom prst="rect">
            <a:avLst/>
          </a:prstGeom>
          <a:noFill/>
        </p:spPr>
        <p:txBody>
          <a:bodyPr wrap="none" rtlCol="0">
            <a:spAutoFit/>
          </a:bodyPr>
          <a:lstStyle/>
          <a:p>
            <a:r>
              <a:rPr lang="en-US" dirty="0">
                <a:solidFill>
                  <a:schemeClr val="accent3"/>
                </a:solidFill>
              </a:rPr>
              <a:t>Backpropagation</a:t>
            </a:r>
          </a:p>
        </p:txBody>
      </p:sp>
      <p:sp>
        <p:nvSpPr>
          <p:cNvPr id="12" name="Rectangle 11">
            <a:extLst>
              <a:ext uri="{FF2B5EF4-FFF2-40B4-BE49-F238E27FC236}">
                <a16:creationId xmlns:a16="http://schemas.microsoft.com/office/drawing/2014/main" id="{F3C79289-258D-0C45-A9B9-9B375F24F227}"/>
              </a:ext>
            </a:extLst>
          </p:cNvPr>
          <p:cNvSpPr/>
          <p:nvPr/>
        </p:nvSpPr>
        <p:spPr>
          <a:xfrm>
            <a:off x="8633712" y="2901462"/>
            <a:ext cx="325316" cy="861646"/>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Loss</a:t>
            </a:r>
          </a:p>
        </p:txBody>
      </p:sp>
      <p:sp>
        <p:nvSpPr>
          <p:cNvPr id="15" name="TextBox 14">
            <a:extLst>
              <a:ext uri="{FF2B5EF4-FFF2-40B4-BE49-F238E27FC236}">
                <a16:creationId xmlns:a16="http://schemas.microsoft.com/office/drawing/2014/main" id="{66E83D32-B15A-CD4A-B481-9485B017A9B6}"/>
              </a:ext>
            </a:extLst>
          </p:cNvPr>
          <p:cNvSpPr txBox="1"/>
          <p:nvPr/>
        </p:nvSpPr>
        <p:spPr>
          <a:xfrm>
            <a:off x="7592598" y="4079359"/>
            <a:ext cx="1377300" cy="369332"/>
          </a:xfrm>
          <a:prstGeom prst="rect">
            <a:avLst/>
          </a:prstGeom>
          <a:noFill/>
        </p:spPr>
        <p:txBody>
          <a:bodyPr wrap="none" rtlCol="0">
            <a:spAutoFit/>
          </a:bodyPr>
          <a:lstStyle/>
          <a:p>
            <a:r>
              <a:rPr lang="en-US" sz="1400" dirty="0"/>
              <a:t>Ground-truth</a:t>
            </a:r>
            <a:r>
              <a:rPr lang="en-US" dirty="0"/>
              <a:t> y</a:t>
            </a:r>
          </a:p>
        </p:txBody>
      </p:sp>
      <p:cxnSp>
        <p:nvCxnSpPr>
          <p:cNvPr id="17" name="Straight Arrow Connector 16">
            <a:extLst>
              <a:ext uri="{FF2B5EF4-FFF2-40B4-BE49-F238E27FC236}">
                <a16:creationId xmlns:a16="http://schemas.microsoft.com/office/drawing/2014/main" id="{9514B493-D601-C340-A316-3FF16E3C60AF}"/>
              </a:ext>
            </a:extLst>
          </p:cNvPr>
          <p:cNvCxnSpPr>
            <a:cxnSpLocks/>
          </p:cNvCxnSpPr>
          <p:nvPr/>
        </p:nvCxnSpPr>
        <p:spPr>
          <a:xfrm flipV="1">
            <a:off x="8796370" y="3833177"/>
            <a:ext cx="0" cy="3162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F13C17-9816-C140-9B57-092323EEBB54}"/>
              </a:ext>
            </a:extLst>
          </p:cNvPr>
          <p:cNvCxnSpPr/>
          <p:nvPr/>
        </p:nvCxnSpPr>
        <p:spPr>
          <a:xfrm flipH="1">
            <a:off x="8212014" y="2989385"/>
            <a:ext cx="360334"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E3E6BCDA-E24B-FA42-ADBC-3B2000C6D9F8}"/>
              </a:ext>
            </a:extLst>
          </p:cNvPr>
          <p:cNvSpPr/>
          <p:nvPr/>
        </p:nvSpPr>
        <p:spPr>
          <a:xfrm>
            <a:off x="7798777" y="2949629"/>
            <a:ext cx="369277" cy="338694"/>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FDEA78A-376F-004F-9C03-D6FF68383A77}"/>
              </a:ext>
            </a:extLst>
          </p:cNvPr>
          <p:cNvSpPr/>
          <p:nvPr/>
        </p:nvSpPr>
        <p:spPr>
          <a:xfrm>
            <a:off x="7798777" y="3357248"/>
            <a:ext cx="369277" cy="338694"/>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8AC12F1-2F55-C741-8897-A9C3735B97C8}"/>
              </a:ext>
            </a:extLst>
          </p:cNvPr>
          <p:cNvCxnSpPr/>
          <p:nvPr/>
        </p:nvCxnSpPr>
        <p:spPr>
          <a:xfrm flipH="1">
            <a:off x="8218880" y="3678927"/>
            <a:ext cx="360334"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877E690A-60A1-AD4D-837D-975DA859F4E9}"/>
              </a:ext>
            </a:extLst>
          </p:cNvPr>
          <p:cNvSpPr/>
          <p:nvPr/>
        </p:nvSpPr>
        <p:spPr>
          <a:xfrm>
            <a:off x="7159870" y="2797471"/>
            <a:ext cx="369277" cy="338694"/>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787EC2B-8F4F-7044-ACD7-2C6438FF07FB}"/>
              </a:ext>
            </a:extLst>
          </p:cNvPr>
          <p:cNvCxnSpPr/>
          <p:nvPr/>
        </p:nvCxnSpPr>
        <p:spPr>
          <a:xfrm flipH="1">
            <a:off x="5532437" y="2162664"/>
            <a:ext cx="3066439"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873F0B6-0AA1-6D43-A8AD-BAFFD06B21FF}"/>
              </a:ext>
            </a:extLst>
          </p:cNvPr>
          <p:cNvCxnSpPr>
            <a:cxnSpLocks/>
          </p:cNvCxnSpPr>
          <p:nvPr/>
        </p:nvCxnSpPr>
        <p:spPr>
          <a:xfrm flipH="1" flipV="1">
            <a:off x="7529147" y="2949629"/>
            <a:ext cx="269630" cy="186536"/>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3BFEB29-897A-0D4D-B6E9-E078D34DB235}"/>
              </a:ext>
            </a:extLst>
          </p:cNvPr>
          <p:cNvCxnSpPr>
            <a:cxnSpLocks/>
            <a:stCxn id="21" idx="1"/>
            <a:endCxn id="23" idx="3"/>
          </p:cNvCxnSpPr>
          <p:nvPr/>
        </p:nvCxnSpPr>
        <p:spPr>
          <a:xfrm flipH="1" flipV="1">
            <a:off x="7529147" y="2966818"/>
            <a:ext cx="269630" cy="559777"/>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37EBD997-7C64-604B-8C01-5AADCC1A3C8A}"/>
              </a:ext>
            </a:extLst>
          </p:cNvPr>
          <p:cNvSpPr/>
          <p:nvPr/>
        </p:nvSpPr>
        <p:spPr>
          <a:xfrm>
            <a:off x="7155475" y="3205090"/>
            <a:ext cx="369277" cy="338694"/>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82621A6-CA05-FA48-9328-7FEAA6DD3830}"/>
              </a:ext>
            </a:extLst>
          </p:cNvPr>
          <p:cNvSpPr/>
          <p:nvPr/>
        </p:nvSpPr>
        <p:spPr>
          <a:xfrm>
            <a:off x="6340721" y="2592559"/>
            <a:ext cx="369277" cy="338694"/>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82CC228-1659-1846-A71A-C2DAA9FF37C4}"/>
              </a:ext>
            </a:extLst>
          </p:cNvPr>
          <p:cNvSpPr/>
          <p:nvPr/>
        </p:nvSpPr>
        <p:spPr>
          <a:xfrm>
            <a:off x="6340720" y="2984211"/>
            <a:ext cx="369277" cy="338694"/>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0CCC1B0-5B8F-7C40-9A18-65598CD6D350}"/>
              </a:ext>
            </a:extLst>
          </p:cNvPr>
          <p:cNvSpPr/>
          <p:nvPr/>
        </p:nvSpPr>
        <p:spPr>
          <a:xfrm>
            <a:off x="6340720" y="3374447"/>
            <a:ext cx="369277" cy="338694"/>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F916945D-BC70-1740-B676-E37344BFF62E}"/>
              </a:ext>
            </a:extLst>
          </p:cNvPr>
          <p:cNvCxnSpPr>
            <a:cxnSpLocks/>
            <a:stCxn id="23" idx="1"/>
            <a:endCxn id="30" idx="3"/>
          </p:cNvCxnSpPr>
          <p:nvPr/>
        </p:nvCxnSpPr>
        <p:spPr>
          <a:xfrm flipH="1" flipV="1">
            <a:off x="6709998" y="2761906"/>
            <a:ext cx="449872" cy="204912"/>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7E6FB16-EF90-B84B-8B72-9853654D3D61}"/>
              </a:ext>
            </a:extLst>
          </p:cNvPr>
          <p:cNvCxnSpPr>
            <a:cxnSpLocks/>
            <a:stCxn id="29" idx="1"/>
            <a:endCxn id="30" idx="3"/>
          </p:cNvCxnSpPr>
          <p:nvPr/>
        </p:nvCxnSpPr>
        <p:spPr>
          <a:xfrm flipH="1" flipV="1">
            <a:off x="6709998" y="2761906"/>
            <a:ext cx="445477" cy="612531"/>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55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5" grpId="0"/>
      <p:bldP spid="20" grpId="0" animBg="1"/>
      <p:bldP spid="21" grpId="0" animBg="1"/>
      <p:bldP spid="23" grpId="0" animBg="1"/>
      <p:bldP spid="29" grpId="0" animBg="1"/>
      <p:bldP spid="30" grpId="0" animBg="1"/>
      <p:bldP spid="31" grpId="0"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669066" y="164931"/>
            <a:ext cx="5265663" cy="6524388"/>
          </a:xfrm>
        </p:spPr>
      </p:pic>
      <p:sp>
        <p:nvSpPr>
          <p:cNvPr id="3" name="Rectangle 2"/>
          <p:cNvSpPr/>
          <p:nvPr/>
        </p:nvSpPr>
        <p:spPr>
          <a:xfrm>
            <a:off x="4158641" y="5874707"/>
            <a:ext cx="2329841" cy="814612"/>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2482" y="1255425"/>
            <a:ext cx="6096000" cy="4343400"/>
          </a:xfrm>
          <a:prstGeom prst="rect">
            <a:avLst/>
          </a:prstGeom>
        </p:spPr>
      </p:pic>
      <p:sp>
        <p:nvSpPr>
          <p:cNvPr id="8" name="TextBox 7"/>
          <p:cNvSpPr txBox="1"/>
          <p:nvPr/>
        </p:nvSpPr>
        <p:spPr>
          <a:xfrm>
            <a:off x="392482" y="817410"/>
            <a:ext cx="1681166" cy="369332"/>
          </a:xfrm>
          <a:prstGeom prst="rect">
            <a:avLst/>
          </a:prstGeom>
          <a:noFill/>
        </p:spPr>
        <p:txBody>
          <a:bodyPr wrap="none" rtlCol="0">
            <a:spAutoFit/>
          </a:bodyPr>
          <a:lstStyle/>
          <a:p>
            <a:r>
              <a:rPr lang="en-US"/>
              <a:t>CT Brain Scan</a:t>
            </a:r>
          </a:p>
        </p:txBody>
      </p:sp>
      <p:sp>
        <p:nvSpPr>
          <p:cNvPr id="9" name="TextBox 8"/>
          <p:cNvSpPr txBox="1"/>
          <p:nvPr/>
        </p:nvSpPr>
        <p:spPr>
          <a:xfrm>
            <a:off x="80208" y="6282013"/>
            <a:ext cx="2791149" cy="430887"/>
          </a:xfrm>
          <a:prstGeom prst="rect">
            <a:avLst/>
          </a:prstGeom>
          <a:noFill/>
        </p:spPr>
        <p:txBody>
          <a:bodyPr wrap="none" rtlCol="0">
            <a:spAutoFit/>
          </a:bodyPr>
          <a:lstStyle/>
          <a:p>
            <a:r>
              <a:rPr lang="en-US" sz="1100" dirty="0">
                <a:solidFill>
                  <a:schemeClr val="bg1">
                    <a:lumMod val="50000"/>
                  </a:schemeClr>
                </a:solidFill>
              </a:rPr>
              <a:t>Image credit: https://en.wikipedia.org/wiki/</a:t>
            </a:r>
          </a:p>
          <a:p>
            <a:r>
              <a:rPr lang="en-US" sz="1100" dirty="0" err="1">
                <a:solidFill>
                  <a:schemeClr val="bg1">
                    <a:lumMod val="50000"/>
                  </a:schemeClr>
                </a:solidFill>
              </a:rPr>
              <a:t>Computed_tomography_of_the_head</a:t>
            </a:r>
            <a:endParaRPr lang="en-US" sz="1100" dirty="0">
              <a:solidFill>
                <a:schemeClr val="bg1">
                  <a:lumMod val="50000"/>
                </a:schemeClr>
              </a:solidFill>
            </a:endParaRPr>
          </a:p>
        </p:txBody>
      </p:sp>
    </p:spTree>
    <p:extLst>
      <p:ext uri="{BB962C8B-B14F-4D97-AF65-F5344CB8AC3E}">
        <p14:creationId xmlns:p14="http://schemas.microsoft.com/office/powerpoint/2010/main" val="367684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669066" y="164931"/>
            <a:ext cx="5265663" cy="6524388"/>
          </a:xfrm>
        </p:spPr>
      </p:pic>
      <p:sp>
        <p:nvSpPr>
          <p:cNvPr id="3" name="Rectangle 2"/>
          <p:cNvSpPr/>
          <p:nvPr/>
        </p:nvSpPr>
        <p:spPr>
          <a:xfrm>
            <a:off x="6488482" y="5824603"/>
            <a:ext cx="2446247" cy="864716"/>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8074" y="1959459"/>
            <a:ext cx="4833481" cy="3628037"/>
          </a:xfrm>
          <a:prstGeom prst="rect">
            <a:avLst/>
          </a:prstGeom>
        </p:spPr>
      </p:pic>
      <p:sp>
        <p:nvSpPr>
          <p:cNvPr id="7" name="TextBox 6"/>
          <p:cNvSpPr txBox="1"/>
          <p:nvPr/>
        </p:nvSpPr>
        <p:spPr>
          <a:xfrm>
            <a:off x="728074" y="1741118"/>
            <a:ext cx="1937646" cy="369332"/>
          </a:xfrm>
          <a:prstGeom prst="rect">
            <a:avLst/>
          </a:prstGeom>
          <a:noFill/>
        </p:spPr>
        <p:txBody>
          <a:bodyPr wrap="none" rtlCol="0">
            <a:spAutoFit/>
          </a:bodyPr>
          <a:lstStyle/>
          <a:p>
            <a:r>
              <a:rPr lang="en-US"/>
              <a:t>Color Video Data</a:t>
            </a:r>
          </a:p>
        </p:txBody>
      </p:sp>
      <p:sp>
        <p:nvSpPr>
          <p:cNvPr id="8" name="TextBox 7"/>
          <p:cNvSpPr txBox="1"/>
          <p:nvPr/>
        </p:nvSpPr>
        <p:spPr>
          <a:xfrm>
            <a:off x="450937" y="6256961"/>
            <a:ext cx="2140330" cy="261610"/>
          </a:xfrm>
          <a:prstGeom prst="rect">
            <a:avLst/>
          </a:prstGeom>
          <a:noFill/>
        </p:spPr>
        <p:txBody>
          <a:bodyPr wrap="none" rtlCol="0">
            <a:spAutoFit/>
          </a:bodyPr>
          <a:lstStyle/>
          <a:p>
            <a:r>
              <a:rPr lang="en-US" sz="1100" dirty="0">
                <a:solidFill>
                  <a:schemeClr val="bg1">
                    <a:lumMod val="50000"/>
                  </a:schemeClr>
                </a:solidFill>
              </a:rPr>
              <a:t>Image credit: </a:t>
            </a:r>
            <a:r>
              <a:rPr lang="en-US" sz="1100" dirty="0" err="1">
                <a:solidFill>
                  <a:schemeClr val="bg1">
                    <a:lumMod val="50000"/>
                  </a:schemeClr>
                </a:solidFill>
              </a:rPr>
              <a:t>SegTrack</a:t>
            </a:r>
            <a:r>
              <a:rPr lang="en-US" sz="1100" dirty="0">
                <a:solidFill>
                  <a:schemeClr val="bg1">
                    <a:lumMod val="50000"/>
                  </a:schemeClr>
                </a:solidFill>
              </a:rPr>
              <a:t> dataset</a:t>
            </a:r>
          </a:p>
        </p:txBody>
      </p:sp>
    </p:spTree>
    <p:extLst>
      <p:ext uri="{BB962C8B-B14F-4D97-AF65-F5344CB8AC3E}">
        <p14:creationId xmlns:p14="http://schemas.microsoft.com/office/powerpoint/2010/main" val="1367292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Neural Networks</a:t>
            </a:r>
          </a:p>
        </p:txBody>
      </p:sp>
      <p:pic>
        <p:nvPicPr>
          <p:cNvPr id="4" name="Picture 3" descr="lenet-architecture"/>
          <p:cNvPicPr>
            <a:picLocks noChangeAspect="1" noChangeArrowheads="1"/>
          </p:cNvPicPr>
          <p:nvPr/>
        </p:nvPicPr>
        <p:blipFill>
          <a:blip r:embed="rId2">
            <a:lum contrast="14000"/>
            <a:extLst>
              <a:ext uri="{28A0092B-C50C-407E-A947-70E740481C1C}">
                <a14:useLocalDpi xmlns:a14="http://schemas.microsoft.com/office/drawing/2010/main"/>
              </a:ext>
            </a:extLst>
          </a:blip>
          <a:srcRect/>
          <a:stretch>
            <a:fillRect/>
          </a:stretch>
        </p:blipFill>
        <p:spPr bwMode="auto">
          <a:xfrm>
            <a:off x="0" y="2414588"/>
            <a:ext cx="9140825"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p:txBody>
          <a:bodyPr/>
          <a:lstStyle/>
          <a:p>
            <a:r>
              <a:rPr lang="en-US" dirty="0"/>
              <a:t>LeNet-5, </a:t>
            </a:r>
            <a:r>
              <a:rPr lang="en-US" dirty="0" err="1"/>
              <a:t>LeCun</a:t>
            </a:r>
            <a:r>
              <a:rPr lang="en-US" dirty="0"/>
              <a:t> 1989</a:t>
            </a:r>
          </a:p>
        </p:txBody>
      </p:sp>
    </p:spTree>
    <p:extLst>
      <p:ext uri="{BB962C8B-B14F-4D97-AF65-F5344CB8AC3E}">
        <p14:creationId xmlns:p14="http://schemas.microsoft.com/office/powerpoint/2010/main" val="938260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commonly used sets of terminology</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365801" y="2740441"/>
            <a:ext cx="4147733" cy="4000102"/>
          </a:xfrm>
        </p:spPr>
      </p:pic>
      <p:sp>
        <p:nvSpPr>
          <p:cNvPr id="6" name="Content Placeholder 2"/>
          <p:cNvSpPr txBox="1">
            <a:spLocks/>
          </p:cNvSpPr>
          <p:nvPr/>
        </p:nvSpPr>
        <p:spPr>
          <a:xfrm>
            <a:off x="209271" y="1055553"/>
            <a:ext cx="8725458" cy="52760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The components of a typical convolutional neural network layer. </a:t>
            </a:r>
          </a:p>
          <a:p>
            <a:pPr lvl="1"/>
            <a:r>
              <a:rPr lang="en-US" sz="2000" dirty="0"/>
              <a:t>Left: viewed as a small number of relatively complex layers, with each layer having many “stages”. </a:t>
            </a:r>
          </a:p>
          <a:p>
            <a:pPr lvl="1"/>
            <a:r>
              <a:rPr lang="en-US" sz="2000" dirty="0"/>
              <a:t>Right: viewed as a larger number of simple layers; every step of processing is regarded as a layer in its own right. </a:t>
            </a:r>
          </a:p>
        </p:txBody>
      </p:sp>
    </p:spTree>
    <p:extLst>
      <p:ext uri="{BB962C8B-B14F-4D97-AF65-F5344CB8AC3E}">
        <p14:creationId xmlns:p14="http://schemas.microsoft.com/office/powerpoint/2010/main" val="867753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2-D convolution </a:t>
            </a:r>
            <a:r>
              <a:rPr lang="en-US" dirty="0" err="1"/>
              <a:t>w.o</a:t>
            </a:r>
            <a:r>
              <a:rPr lang="en-US" dirty="0"/>
              <a:t>. kernel-flipping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887268" y="1055688"/>
            <a:ext cx="5369463" cy="5275262"/>
          </a:xfrm>
        </p:spPr>
      </p:pic>
    </p:spTree>
    <p:extLst>
      <p:ext uri="{BB962C8B-B14F-4D97-AF65-F5344CB8AC3E}">
        <p14:creationId xmlns:p14="http://schemas.microsoft.com/office/powerpoint/2010/main" val="168700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of convolution</a:t>
            </a:r>
          </a:p>
        </p:txBody>
      </p:sp>
      <p:sp>
        <p:nvSpPr>
          <p:cNvPr id="3" name="Content Placeholder 2"/>
          <p:cNvSpPr>
            <a:spLocks noGrp="1"/>
          </p:cNvSpPr>
          <p:nvPr>
            <p:ph idx="1"/>
          </p:nvPr>
        </p:nvSpPr>
        <p:spPr/>
        <p:txBody>
          <a:bodyPr/>
          <a:lstStyle/>
          <a:p>
            <a:r>
              <a:rPr lang="en-US" dirty="0"/>
              <a:t>Convolution leverages three important ideas that can help improve a machine learning system: </a:t>
            </a:r>
          </a:p>
          <a:p>
            <a:endParaRPr lang="en-US" dirty="0"/>
          </a:p>
          <a:p>
            <a:pPr lvl="1"/>
            <a:r>
              <a:rPr lang="en-US" dirty="0"/>
              <a:t>Sparse Interactions</a:t>
            </a:r>
          </a:p>
          <a:p>
            <a:endParaRPr lang="en-US" dirty="0"/>
          </a:p>
          <a:p>
            <a:pPr lvl="1"/>
            <a:r>
              <a:rPr lang="en-US" dirty="0"/>
              <a:t>Parameter Sharing</a:t>
            </a:r>
          </a:p>
          <a:p>
            <a:endParaRPr lang="en-US" dirty="0"/>
          </a:p>
          <a:p>
            <a:pPr lvl="1"/>
            <a:r>
              <a:rPr lang="en-US" dirty="0" err="1"/>
              <a:t>Equivariant</a:t>
            </a:r>
            <a:r>
              <a:rPr lang="en-US" dirty="0"/>
              <a:t> Representations</a:t>
            </a:r>
          </a:p>
        </p:txBody>
      </p:sp>
    </p:spTree>
    <p:extLst>
      <p:ext uri="{BB962C8B-B14F-4D97-AF65-F5344CB8AC3E}">
        <p14:creationId xmlns:p14="http://schemas.microsoft.com/office/powerpoint/2010/main" val="52237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of convolution</a:t>
            </a:r>
          </a:p>
        </p:txBody>
      </p:sp>
      <p:sp>
        <p:nvSpPr>
          <p:cNvPr id="3" name="Content Placeholder 2"/>
          <p:cNvSpPr>
            <a:spLocks noGrp="1"/>
          </p:cNvSpPr>
          <p:nvPr>
            <p:ph idx="1"/>
          </p:nvPr>
        </p:nvSpPr>
        <p:spPr/>
        <p:txBody>
          <a:bodyPr/>
          <a:lstStyle/>
          <a:p>
            <a:r>
              <a:rPr lang="en-US" dirty="0"/>
              <a:t>Convolution leverages three important ideas that can help improve a machine learning system: </a:t>
            </a:r>
          </a:p>
          <a:p>
            <a:endParaRPr lang="en-US" dirty="0"/>
          </a:p>
          <a:p>
            <a:pPr lvl="1"/>
            <a:r>
              <a:rPr lang="en-US" b="1" dirty="0"/>
              <a:t>Sparse Interactions</a:t>
            </a:r>
          </a:p>
          <a:p>
            <a:endParaRPr lang="en-US" dirty="0"/>
          </a:p>
          <a:p>
            <a:pPr lvl="1"/>
            <a:r>
              <a:rPr lang="en-US" dirty="0"/>
              <a:t>Parameter Sharing</a:t>
            </a:r>
          </a:p>
          <a:p>
            <a:endParaRPr lang="en-US" dirty="0"/>
          </a:p>
          <a:p>
            <a:pPr lvl="1"/>
            <a:r>
              <a:rPr lang="en-US" dirty="0" err="1"/>
              <a:t>Equivariant</a:t>
            </a:r>
            <a:r>
              <a:rPr lang="en-US" dirty="0"/>
              <a:t> Representations</a:t>
            </a:r>
          </a:p>
        </p:txBody>
      </p:sp>
    </p:spTree>
    <p:extLst>
      <p:ext uri="{BB962C8B-B14F-4D97-AF65-F5344CB8AC3E}">
        <p14:creationId xmlns:p14="http://schemas.microsoft.com/office/powerpoint/2010/main" val="1905681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Interactions</a:t>
            </a:r>
          </a:p>
        </p:txBody>
      </p:sp>
      <p:sp>
        <p:nvSpPr>
          <p:cNvPr id="3" name="Content Placeholder 2"/>
          <p:cNvSpPr>
            <a:spLocks noGrp="1"/>
          </p:cNvSpPr>
          <p:nvPr>
            <p:ph idx="1"/>
          </p:nvPr>
        </p:nvSpPr>
        <p:spPr/>
        <p:txBody>
          <a:bodyPr>
            <a:normAutofit/>
          </a:bodyPr>
          <a:lstStyle/>
          <a:p>
            <a:r>
              <a:rPr lang="en-US" sz="2000" dirty="0"/>
              <a:t>Fully connected layers: every output unit interacts with every input unit. </a:t>
            </a:r>
          </a:p>
          <a:p>
            <a:r>
              <a:rPr lang="en-US" sz="2000" dirty="0"/>
              <a:t>Convolutional networks apply sparse interactions by making kernel smaller than the input. </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2801" y="2749693"/>
            <a:ext cx="3369882" cy="33909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25912" y="2802058"/>
            <a:ext cx="3265588" cy="3286170"/>
          </a:xfrm>
          <a:prstGeom prst="rect">
            <a:avLst/>
          </a:prstGeom>
        </p:spPr>
      </p:pic>
      <p:sp>
        <p:nvSpPr>
          <p:cNvPr id="6" name="TextBox 5"/>
          <p:cNvSpPr txBox="1"/>
          <p:nvPr/>
        </p:nvSpPr>
        <p:spPr>
          <a:xfrm>
            <a:off x="3660463" y="6088228"/>
            <a:ext cx="1903085" cy="369332"/>
          </a:xfrm>
          <a:prstGeom prst="rect">
            <a:avLst/>
          </a:prstGeom>
          <a:noFill/>
        </p:spPr>
        <p:txBody>
          <a:bodyPr wrap="none" rtlCol="0">
            <a:spAutoFit/>
          </a:bodyPr>
          <a:lstStyle/>
          <a:p>
            <a:r>
              <a:rPr lang="en-US" b="1" dirty="0"/>
              <a:t>O(</a:t>
            </a:r>
            <a:r>
              <a:rPr lang="en-US" b="1" dirty="0" err="1"/>
              <a:t>mxn</a:t>
            </a:r>
            <a:r>
              <a:rPr lang="en-US" b="1" dirty="0"/>
              <a:t>) runtime</a:t>
            </a:r>
          </a:p>
        </p:txBody>
      </p:sp>
      <p:sp>
        <p:nvSpPr>
          <p:cNvPr id="7" name="TextBox 6"/>
          <p:cNvSpPr txBox="1"/>
          <p:nvPr/>
        </p:nvSpPr>
        <p:spPr>
          <a:xfrm>
            <a:off x="3107496" y="2306775"/>
            <a:ext cx="3031599" cy="369332"/>
          </a:xfrm>
          <a:prstGeom prst="rect">
            <a:avLst/>
          </a:prstGeom>
          <a:noFill/>
        </p:spPr>
        <p:txBody>
          <a:bodyPr wrap="none" rtlCol="0">
            <a:spAutoFit/>
          </a:bodyPr>
          <a:lstStyle/>
          <a:p>
            <a:r>
              <a:rPr lang="en-US" b="1" dirty="0"/>
              <a:t>O(</a:t>
            </a:r>
            <a:r>
              <a:rPr lang="en-US" b="1" dirty="0" err="1"/>
              <a:t>kxn</a:t>
            </a:r>
            <a:r>
              <a:rPr lang="en-US" b="1" dirty="0"/>
              <a:t>) runtime, and k&lt;&lt;m</a:t>
            </a:r>
          </a:p>
        </p:txBody>
      </p:sp>
      <p:sp>
        <p:nvSpPr>
          <p:cNvPr id="8" name="TextBox 7"/>
          <p:cNvSpPr txBox="1"/>
          <p:nvPr/>
        </p:nvSpPr>
        <p:spPr>
          <a:xfrm>
            <a:off x="1349382" y="6272894"/>
            <a:ext cx="2296719" cy="369332"/>
          </a:xfrm>
          <a:prstGeom prst="rect">
            <a:avLst/>
          </a:prstGeom>
          <a:noFill/>
        </p:spPr>
        <p:txBody>
          <a:bodyPr wrap="none" rtlCol="0">
            <a:spAutoFit/>
          </a:bodyPr>
          <a:lstStyle/>
          <a:p>
            <a:r>
              <a:rPr lang="en-US"/>
              <a:t>Viewed from bottom.</a:t>
            </a:r>
          </a:p>
        </p:txBody>
      </p:sp>
      <p:sp>
        <p:nvSpPr>
          <p:cNvPr id="9" name="TextBox 8"/>
          <p:cNvSpPr txBox="1"/>
          <p:nvPr/>
        </p:nvSpPr>
        <p:spPr>
          <a:xfrm>
            <a:off x="5634767" y="6268634"/>
            <a:ext cx="1847878" cy="369332"/>
          </a:xfrm>
          <a:prstGeom prst="rect">
            <a:avLst/>
          </a:prstGeom>
          <a:noFill/>
        </p:spPr>
        <p:txBody>
          <a:bodyPr wrap="none" rtlCol="0">
            <a:spAutoFit/>
          </a:bodyPr>
          <a:lstStyle/>
          <a:p>
            <a:r>
              <a:rPr lang="en-US"/>
              <a:t>Viewed from up.</a:t>
            </a:r>
          </a:p>
        </p:txBody>
      </p:sp>
      <p:sp>
        <p:nvSpPr>
          <p:cNvPr id="11" name="TextBox 10"/>
          <p:cNvSpPr txBox="1"/>
          <p:nvPr/>
        </p:nvSpPr>
        <p:spPr>
          <a:xfrm>
            <a:off x="6897135" y="2289786"/>
            <a:ext cx="1813317" cy="369332"/>
          </a:xfrm>
          <a:prstGeom prst="rect">
            <a:avLst/>
          </a:prstGeom>
          <a:noFill/>
        </p:spPr>
        <p:txBody>
          <a:bodyPr wrap="none" rtlCol="0">
            <a:spAutoFit/>
          </a:bodyPr>
          <a:lstStyle/>
          <a:p>
            <a:r>
              <a:rPr lang="en-US" b="1" dirty="0"/>
              <a:t>Receptive field</a:t>
            </a:r>
          </a:p>
        </p:txBody>
      </p:sp>
    </p:spTree>
    <p:extLst>
      <p:ext uri="{BB962C8B-B14F-4D97-AF65-F5344CB8AC3E}">
        <p14:creationId xmlns:p14="http://schemas.microsoft.com/office/powerpoint/2010/main" val="84500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Connectivity</a:t>
            </a:r>
          </a:p>
        </p:txBody>
      </p:sp>
      <p:sp>
        <p:nvSpPr>
          <p:cNvPr id="3" name="Content Placeholder 2"/>
          <p:cNvSpPr>
            <a:spLocks noGrp="1"/>
          </p:cNvSpPr>
          <p:nvPr>
            <p:ph idx="1"/>
          </p:nvPr>
        </p:nvSpPr>
        <p:spPr/>
        <p:txBody>
          <a:bodyPr>
            <a:normAutofit/>
          </a:bodyPr>
          <a:lstStyle/>
          <a:p>
            <a:r>
              <a:rPr lang="en-US" sz="2000" dirty="0"/>
              <a:t>The receptive field of the units in the deeper layers of CNNs is larger than ones in the shallow layers.</a:t>
            </a:r>
          </a:p>
          <a:p>
            <a:r>
              <a:rPr lang="en-US" sz="2000" dirty="0"/>
              <a:t>This means that even though </a:t>
            </a:r>
            <a:r>
              <a:rPr lang="en-US" sz="2000" b="1" dirty="0"/>
              <a:t>direct</a:t>
            </a:r>
            <a:r>
              <a:rPr lang="en-US" sz="2000" dirty="0"/>
              <a:t> connections in CNNs are very </a:t>
            </a:r>
            <a:r>
              <a:rPr lang="en-US" sz="2000" b="1" dirty="0"/>
              <a:t>sparse</a:t>
            </a:r>
            <a:r>
              <a:rPr lang="en-US" sz="2000" dirty="0"/>
              <a:t>, units in the deeper layers can be </a:t>
            </a:r>
            <a:r>
              <a:rPr lang="en-US" sz="2000" b="1" dirty="0"/>
              <a:t>indirectly</a:t>
            </a:r>
            <a:r>
              <a:rPr lang="en-US" sz="2000" dirty="0"/>
              <a:t> connected to </a:t>
            </a:r>
            <a:r>
              <a:rPr lang="en-US" sz="2000" b="1" dirty="0"/>
              <a:t>all or most of </a:t>
            </a:r>
            <a:r>
              <a:rPr lang="en-US" sz="2000" dirty="0"/>
              <a:t>the input image. </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32000" y="2808613"/>
            <a:ext cx="5080000" cy="2874071"/>
          </a:xfrm>
          <a:prstGeom prst="rect">
            <a:avLst/>
          </a:prstGeom>
        </p:spPr>
      </p:pic>
    </p:spTree>
    <p:extLst>
      <p:ext uri="{BB962C8B-B14F-4D97-AF65-F5344CB8AC3E}">
        <p14:creationId xmlns:p14="http://schemas.microsoft.com/office/powerpoint/2010/main" val="172406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of convolution</a:t>
            </a:r>
          </a:p>
        </p:txBody>
      </p:sp>
      <p:sp>
        <p:nvSpPr>
          <p:cNvPr id="3" name="Content Placeholder 2"/>
          <p:cNvSpPr>
            <a:spLocks noGrp="1"/>
          </p:cNvSpPr>
          <p:nvPr>
            <p:ph idx="1"/>
          </p:nvPr>
        </p:nvSpPr>
        <p:spPr/>
        <p:txBody>
          <a:bodyPr/>
          <a:lstStyle/>
          <a:p>
            <a:r>
              <a:rPr lang="en-US" dirty="0"/>
              <a:t>Convolution leverages three important ideas that can help improve a machine learning system: </a:t>
            </a:r>
          </a:p>
          <a:p>
            <a:endParaRPr lang="en-US" dirty="0"/>
          </a:p>
          <a:p>
            <a:pPr lvl="1"/>
            <a:r>
              <a:rPr lang="en-US" dirty="0"/>
              <a:t>Sparse Interactions</a:t>
            </a:r>
          </a:p>
          <a:p>
            <a:endParaRPr lang="en-US" dirty="0"/>
          </a:p>
          <a:p>
            <a:pPr lvl="1"/>
            <a:r>
              <a:rPr lang="en-US" b="1" dirty="0"/>
              <a:t>Parameter Sharing</a:t>
            </a:r>
          </a:p>
          <a:p>
            <a:endParaRPr lang="en-US" dirty="0"/>
          </a:p>
          <a:p>
            <a:pPr lvl="1"/>
            <a:r>
              <a:rPr lang="en-US" dirty="0" err="1"/>
              <a:t>Equivariant</a:t>
            </a:r>
            <a:r>
              <a:rPr lang="en-US" dirty="0"/>
              <a:t> Representations</a:t>
            </a:r>
          </a:p>
        </p:txBody>
      </p:sp>
    </p:spTree>
    <p:extLst>
      <p:ext uri="{BB962C8B-B14F-4D97-AF65-F5344CB8AC3E}">
        <p14:creationId xmlns:p14="http://schemas.microsoft.com/office/powerpoint/2010/main" val="70320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4177-FB0E-474F-995F-2E2EE793B972}"/>
              </a:ext>
            </a:extLst>
          </p:cNvPr>
          <p:cNvSpPr>
            <a:spLocks noGrp="1"/>
          </p:cNvSpPr>
          <p:nvPr>
            <p:ph type="title"/>
          </p:nvPr>
        </p:nvSpPr>
        <p:spPr/>
        <p:txBody>
          <a:bodyPr/>
          <a:lstStyle/>
          <a:p>
            <a:r>
              <a:rPr lang="en-US" dirty="0"/>
              <a:t>BP example with one-half squared loss</a:t>
            </a:r>
          </a:p>
        </p:txBody>
      </p:sp>
      <p:pic>
        <p:nvPicPr>
          <p:cNvPr id="5" name="Picture 4">
            <a:extLst>
              <a:ext uri="{FF2B5EF4-FFF2-40B4-BE49-F238E27FC236}">
                <a16:creationId xmlns:a16="http://schemas.microsoft.com/office/drawing/2014/main" id="{5E24DDF1-AFB6-1140-8F20-E37D0311972A}"/>
              </a:ext>
            </a:extLst>
          </p:cNvPr>
          <p:cNvPicPr>
            <a:picLocks noChangeAspect="1"/>
          </p:cNvPicPr>
          <p:nvPr/>
        </p:nvPicPr>
        <p:blipFill>
          <a:blip r:embed="rId2"/>
          <a:stretch>
            <a:fillRect/>
          </a:stretch>
        </p:blipFill>
        <p:spPr>
          <a:xfrm>
            <a:off x="209271" y="1416617"/>
            <a:ext cx="5107116" cy="4553927"/>
          </a:xfrm>
          <a:prstGeom prst="rect">
            <a:avLst/>
          </a:prstGeom>
        </p:spPr>
      </p:pic>
      <p:pic>
        <p:nvPicPr>
          <p:cNvPr id="6" name="Picture 5">
            <a:extLst>
              <a:ext uri="{FF2B5EF4-FFF2-40B4-BE49-F238E27FC236}">
                <a16:creationId xmlns:a16="http://schemas.microsoft.com/office/drawing/2014/main" id="{951A01B8-AE1D-8246-B521-1A60B5B51E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2437" y="2593975"/>
            <a:ext cx="3046777" cy="1670050"/>
          </a:xfrm>
          <a:prstGeom prst="rect">
            <a:avLst/>
          </a:prstGeom>
        </p:spPr>
      </p:pic>
      <p:sp>
        <p:nvSpPr>
          <p:cNvPr id="9" name="TextBox 8">
            <a:extLst>
              <a:ext uri="{FF2B5EF4-FFF2-40B4-BE49-F238E27FC236}">
                <a16:creationId xmlns:a16="http://schemas.microsoft.com/office/drawing/2014/main" id="{614649F3-871F-F541-9152-2D0EABC17C1A}"/>
              </a:ext>
            </a:extLst>
          </p:cNvPr>
          <p:cNvSpPr txBox="1"/>
          <p:nvPr/>
        </p:nvSpPr>
        <p:spPr>
          <a:xfrm>
            <a:off x="6040164" y="1793332"/>
            <a:ext cx="1915909" cy="369332"/>
          </a:xfrm>
          <a:prstGeom prst="rect">
            <a:avLst/>
          </a:prstGeom>
          <a:noFill/>
        </p:spPr>
        <p:txBody>
          <a:bodyPr wrap="none" rtlCol="0">
            <a:spAutoFit/>
          </a:bodyPr>
          <a:lstStyle/>
          <a:p>
            <a:r>
              <a:rPr lang="en-US" dirty="0"/>
              <a:t>Backpropagation</a:t>
            </a:r>
          </a:p>
        </p:txBody>
      </p:sp>
      <p:sp>
        <p:nvSpPr>
          <p:cNvPr id="12" name="Rectangle 11">
            <a:extLst>
              <a:ext uri="{FF2B5EF4-FFF2-40B4-BE49-F238E27FC236}">
                <a16:creationId xmlns:a16="http://schemas.microsoft.com/office/drawing/2014/main" id="{F3C79289-258D-0C45-A9B9-9B375F24F227}"/>
              </a:ext>
            </a:extLst>
          </p:cNvPr>
          <p:cNvSpPr/>
          <p:nvPr/>
        </p:nvSpPr>
        <p:spPr>
          <a:xfrm>
            <a:off x="8633712" y="2901462"/>
            <a:ext cx="325316" cy="861646"/>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Loss</a:t>
            </a:r>
          </a:p>
        </p:txBody>
      </p:sp>
      <p:sp>
        <p:nvSpPr>
          <p:cNvPr id="15" name="TextBox 14">
            <a:extLst>
              <a:ext uri="{FF2B5EF4-FFF2-40B4-BE49-F238E27FC236}">
                <a16:creationId xmlns:a16="http://schemas.microsoft.com/office/drawing/2014/main" id="{66E83D32-B15A-CD4A-B481-9485B017A9B6}"/>
              </a:ext>
            </a:extLst>
          </p:cNvPr>
          <p:cNvSpPr txBox="1"/>
          <p:nvPr/>
        </p:nvSpPr>
        <p:spPr>
          <a:xfrm>
            <a:off x="7592598" y="4079359"/>
            <a:ext cx="1377300" cy="369332"/>
          </a:xfrm>
          <a:prstGeom prst="rect">
            <a:avLst/>
          </a:prstGeom>
          <a:noFill/>
        </p:spPr>
        <p:txBody>
          <a:bodyPr wrap="none" rtlCol="0">
            <a:spAutoFit/>
          </a:bodyPr>
          <a:lstStyle/>
          <a:p>
            <a:r>
              <a:rPr lang="en-US" sz="1400" dirty="0"/>
              <a:t>Ground-truth</a:t>
            </a:r>
            <a:r>
              <a:rPr lang="en-US" dirty="0"/>
              <a:t> y</a:t>
            </a:r>
          </a:p>
        </p:txBody>
      </p:sp>
      <p:cxnSp>
        <p:nvCxnSpPr>
          <p:cNvPr id="17" name="Straight Arrow Connector 16">
            <a:extLst>
              <a:ext uri="{FF2B5EF4-FFF2-40B4-BE49-F238E27FC236}">
                <a16:creationId xmlns:a16="http://schemas.microsoft.com/office/drawing/2014/main" id="{9514B493-D601-C340-A316-3FF16E3C60AF}"/>
              </a:ext>
            </a:extLst>
          </p:cNvPr>
          <p:cNvCxnSpPr>
            <a:cxnSpLocks/>
          </p:cNvCxnSpPr>
          <p:nvPr/>
        </p:nvCxnSpPr>
        <p:spPr>
          <a:xfrm flipV="1">
            <a:off x="8796370" y="3833177"/>
            <a:ext cx="0" cy="3162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D787EC2B-8F4F-7044-ACD7-2C6438FF07FB}"/>
              </a:ext>
            </a:extLst>
          </p:cNvPr>
          <p:cNvCxnSpPr/>
          <p:nvPr/>
        </p:nvCxnSpPr>
        <p:spPr>
          <a:xfrm flipH="1">
            <a:off x="5532437" y="2162664"/>
            <a:ext cx="3066439"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5960C8F-8268-6045-A980-04221522489A}"/>
              </a:ext>
            </a:extLst>
          </p:cNvPr>
          <p:cNvSpPr txBox="1"/>
          <p:nvPr/>
        </p:nvSpPr>
        <p:spPr>
          <a:xfrm>
            <a:off x="5890847" y="3000558"/>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1</a:t>
            </a:r>
          </a:p>
        </p:txBody>
      </p:sp>
      <p:sp>
        <p:nvSpPr>
          <p:cNvPr id="24" name="TextBox 23">
            <a:extLst>
              <a:ext uri="{FF2B5EF4-FFF2-40B4-BE49-F238E27FC236}">
                <a16:creationId xmlns:a16="http://schemas.microsoft.com/office/drawing/2014/main" id="{5E88F957-023B-F74B-8876-275E6E2DD8EF}"/>
              </a:ext>
            </a:extLst>
          </p:cNvPr>
          <p:cNvSpPr txBox="1"/>
          <p:nvPr/>
        </p:nvSpPr>
        <p:spPr>
          <a:xfrm>
            <a:off x="5929319" y="3543784"/>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1</a:t>
            </a:r>
          </a:p>
        </p:txBody>
      </p:sp>
      <p:sp>
        <p:nvSpPr>
          <p:cNvPr id="27" name="TextBox 26">
            <a:extLst>
              <a:ext uri="{FF2B5EF4-FFF2-40B4-BE49-F238E27FC236}">
                <a16:creationId xmlns:a16="http://schemas.microsoft.com/office/drawing/2014/main" id="{9FC1FE83-A5BD-AA47-9926-4766C58A3AED}"/>
              </a:ext>
            </a:extLst>
          </p:cNvPr>
          <p:cNvSpPr txBox="1"/>
          <p:nvPr/>
        </p:nvSpPr>
        <p:spPr>
          <a:xfrm>
            <a:off x="6709997" y="3000558"/>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2</a:t>
            </a:r>
          </a:p>
        </p:txBody>
      </p:sp>
      <p:sp>
        <p:nvSpPr>
          <p:cNvPr id="34" name="TextBox 33">
            <a:extLst>
              <a:ext uri="{FF2B5EF4-FFF2-40B4-BE49-F238E27FC236}">
                <a16:creationId xmlns:a16="http://schemas.microsoft.com/office/drawing/2014/main" id="{F27A4C9A-F9FC-3E42-B170-CE54572D82E8}"/>
              </a:ext>
            </a:extLst>
          </p:cNvPr>
          <p:cNvSpPr txBox="1"/>
          <p:nvPr/>
        </p:nvSpPr>
        <p:spPr>
          <a:xfrm>
            <a:off x="6785487" y="3543784"/>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2</a:t>
            </a:r>
          </a:p>
        </p:txBody>
      </p:sp>
      <p:sp>
        <p:nvSpPr>
          <p:cNvPr id="36" name="TextBox 35">
            <a:extLst>
              <a:ext uri="{FF2B5EF4-FFF2-40B4-BE49-F238E27FC236}">
                <a16:creationId xmlns:a16="http://schemas.microsoft.com/office/drawing/2014/main" id="{6E922AE7-42CC-584B-9702-2361B49E5AFD}"/>
              </a:ext>
            </a:extLst>
          </p:cNvPr>
          <p:cNvSpPr txBox="1"/>
          <p:nvPr/>
        </p:nvSpPr>
        <p:spPr>
          <a:xfrm>
            <a:off x="7438363" y="2973831"/>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3</a:t>
            </a:r>
          </a:p>
        </p:txBody>
      </p:sp>
      <p:sp>
        <p:nvSpPr>
          <p:cNvPr id="37" name="TextBox 36">
            <a:extLst>
              <a:ext uri="{FF2B5EF4-FFF2-40B4-BE49-F238E27FC236}">
                <a16:creationId xmlns:a16="http://schemas.microsoft.com/office/drawing/2014/main" id="{3C1DD3CD-0510-B041-B531-4EA0EE61E31D}"/>
              </a:ext>
            </a:extLst>
          </p:cNvPr>
          <p:cNvSpPr txBox="1"/>
          <p:nvPr/>
        </p:nvSpPr>
        <p:spPr>
          <a:xfrm>
            <a:off x="7476835" y="3542748"/>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3</a:t>
            </a:r>
          </a:p>
        </p:txBody>
      </p:sp>
    </p:spTree>
    <p:extLst>
      <p:ext uri="{BB962C8B-B14F-4D97-AF65-F5344CB8AC3E}">
        <p14:creationId xmlns:p14="http://schemas.microsoft.com/office/powerpoint/2010/main" val="1364807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Sharing</a:t>
            </a:r>
          </a:p>
        </p:txBody>
      </p:sp>
      <p:sp>
        <p:nvSpPr>
          <p:cNvPr id="3" name="Content Placeholder 2"/>
          <p:cNvSpPr>
            <a:spLocks noGrp="1"/>
          </p:cNvSpPr>
          <p:nvPr>
            <p:ph idx="1"/>
          </p:nvPr>
        </p:nvSpPr>
        <p:spPr/>
        <p:txBody>
          <a:bodyPr>
            <a:normAutofit/>
          </a:bodyPr>
          <a:lstStyle/>
          <a:p>
            <a:r>
              <a:rPr lang="en-US" sz="2000" dirty="0"/>
              <a:t>Using the same parameter for more than one function in a model. </a:t>
            </a:r>
          </a:p>
          <a:p>
            <a:r>
              <a:rPr lang="en-US" sz="2000" dirty="0"/>
              <a:t>Traditional NNs: each element of the weight matrix is used exactly once when computing the output of a layer. </a:t>
            </a:r>
          </a:p>
          <a:p>
            <a:r>
              <a:rPr lang="en-US" sz="2000" dirty="0"/>
              <a:t>CNNs: tied weights. Reduced storage. </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82800" y="2685222"/>
            <a:ext cx="4978400" cy="3931985"/>
          </a:xfrm>
          <a:prstGeom prst="rect">
            <a:avLst/>
          </a:prstGeom>
        </p:spPr>
      </p:pic>
      <p:sp>
        <p:nvSpPr>
          <p:cNvPr id="5" name="TextBox 4"/>
          <p:cNvSpPr txBox="1"/>
          <p:nvPr/>
        </p:nvSpPr>
        <p:spPr>
          <a:xfrm>
            <a:off x="7061200" y="3508915"/>
            <a:ext cx="1838965" cy="369332"/>
          </a:xfrm>
          <a:prstGeom prst="rect">
            <a:avLst/>
          </a:prstGeom>
          <a:noFill/>
        </p:spPr>
        <p:txBody>
          <a:bodyPr wrap="none" rtlCol="0">
            <a:spAutoFit/>
          </a:bodyPr>
          <a:lstStyle/>
          <a:p>
            <a:r>
              <a:rPr lang="en-US"/>
              <a:t>Shared weights.</a:t>
            </a:r>
          </a:p>
        </p:txBody>
      </p:sp>
      <p:sp>
        <p:nvSpPr>
          <p:cNvPr id="6" name="TextBox 5"/>
          <p:cNvSpPr txBox="1"/>
          <p:nvPr/>
        </p:nvSpPr>
        <p:spPr>
          <a:xfrm>
            <a:off x="7113046" y="5452537"/>
            <a:ext cx="1287532" cy="369332"/>
          </a:xfrm>
          <a:prstGeom prst="rect">
            <a:avLst/>
          </a:prstGeom>
          <a:noFill/>
        </p:spPr>
        <p:txBody>
          <a:bodyPr wrap="none" rtlCol="0">
            <a:spAutoFit/>
          </a:bodyPr>
          <a:lstStyle/>
          <a:p>
            <a:r>
              <a:rPr lang="en-US" dirty="0"/>
              <a:t>Only once.</a:t>
            </a:r>
          </a:p>
        </p:txBody>
      </p:sp>
    </p:spTree>
    <p:extLst>
      <p:ext uri="{BB962C8B-B14F-4D97-AF65-F5344CB8AC3E}">
        <p14:creationId xmlns:p14="http://schemas.microsoft.com/office/powerpoint/2010/main" val="343760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of convolution</a:t>
            </a:r>
          </a:p>
        </p:txBody>
      </p:sp>
      <p:sp>
        <p:nvSpPr>
          <p:cNvPr id="3" name="Content Placeholder 2"/>
          <p:cNvSpPr>
            <a:spLocks noGrp="1"/>
          </p:cNvSpPr>
          <p:nvPr>
            <p:ph idx="1"/>
          </p:nvPr>
        </p:nvSpPr>
        <p:spPr/>
        <p:txBody>
          <a:bodyPr/>
          <a:lstStyle/>
          <a:p>
            <a:r>
              <a:rPr lang="en-US" dirty="0"/>
              <a:t>Convolution leverages three important ideas that can help improve a machine learning system: </a:t>
            </a:r>
          </a:p>
          <a:p>
            <a:endParaRPr lang="en-US" dirty="0"/>
          </a:p>
          <a:p>
            <a:pPr lvl="1"/>
            <a:r>
              <a:rPr lang="en-US" dirty="0"/>
              <a:t>Sparse Interactions</a:t>
            </a:r>
          </a:p>
          <a:p>
            <a:endParaRPr lang="en-US" dirty="0"/>
          </a:p>
          <a:p>
            <a:pPr lvl="1"/>
            <a:r>
              <a:rPr lang="en-US" dirty="0"/>
              <a:t>Parameter Sharing</a:t>
            </a:r>
          </a:p>
          <a:p>
            <a:endParaRPr lang="en-US" dirty="0"/>
          </a:p>
          <a:p>
            <a:pPr lvl="1"/>
            <a:r>
              <a:rPr lang="en-US" b="1" dirty="0" err="1"/>
              <a:t>Equivariant</a:t>
            </a:r>
            <a:r>
              <a:rPr lang="en-US" b="1" dirty="0"/>
              <a:t> Representations</a:t>
            </a:r>
            <a:br>
              <a:rPr lang="en-US" b="1" dirty="0"/>
            </a:br>
            <a:r>
              <a:rPr lang="en-US" dirty="0" err="1"/>
              <a:t>Equivariant</a:t>
            </a:r>
            <a:r>
              <a:rPr lang="en-US" dirty="0"/>
              <a:t> in shift. If we move the object in 2D image input, its representation will move the same amount in the output. </a:t>
            </a:r>
          </a:p>
          <a:p>
            <a:pPr lvl="1"/>
            <a:endParaRPr lang="en-US" dirty="0"/>
          </a:p>
        </p:txBody>
      </p:sp>
    </p:spTree>
    <p:extLst>
      <p:ext uri="{BB962C8B-B14F-4D97-AF65-F5344CB8AC3E}">
        <p14:creationId xmlns:p14="http://schemas.microsoft.com/office/powerpoint/2010/main" val="18146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94034"/>
            <a:ext cx="8724900" cy="4398569"/>
          </a:xfrm>
        </p:spPr>
      </p:pic>
      <p:sp>
        <p:nvSpPr>
          <p:cNvPr id="3" name="TextBox 2"/>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131193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96026"/>
            <a:ext cx="8724900" cy="4394585"/>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289385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500065"/>
            <a:ext cx="8724900" cy="4386507"/>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409750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84027"/>
            <a:ext cx="8724900" cy="4418584"/>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495088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87992"/>
            <a:ext cx="8724900" cy="4410653"/>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606569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87992"/>
            <a:ext cx="8724900" cy="4410653"/>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300633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84027"/>
            <a:ext cx="8724900" cy="4418584"/>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518385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92046"/>
            <a:ext cx="8724900" cy="4402546"/>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5693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4177-FB0E-474F-995F-2E2EE793B972}"/>
              </a:ext>
            </a:extLst>
          </p:cNvPr>
          <p:cNvSpPr>
            <a:spLocks noGrp="1"/>
          </p:cNvSpPr>
          <p:nvPr>
            <p:ph type="title"/>
          </p:nvPr>
        </p:nvSpPr>
        <p:spPr/>
        <p:txBody>
          <a:bodyPr/>
          <a:lstStyle/>
          <a:p>
            <a:r>
              <a:rPr lang="en-US" dirty="0"/>
              <a:t>BP example with one-half squared loss</a:t>
            </a:r>
          </a:p>
        </p:txBody>
      </p:sp>
      <p:pic>
        <p:nvPicPr>
          <p:cNvPr id="5" name="Picture 4">
            <a:extLst>
              <a:ext uri="{FF2B5EF4-FFF2-40B4-BE49-F238E27FC236}">
                <a16:creationId xmlns:a16="http://schemas.microsoft.com/office/drawing/2014/main" id="{5E24DDF1-AFB6-1140-8F20-E37D0311972A}"/>
              </a:ext>
            </a:extLst>
          </p:cNvPr>
          <p:cNvPicPr>
            <a:picLocks noChangeAspect="1"/>
          </p:cNvPicPr>
          <p:nvPr/>
        </p:nvPicPr>
        <p:blipFill>
          <a:blip r:embed="rId2"/>
          <a:stretch>
            <a:fillRect/>
          </a:stretch>
        </p:blipFill>
        <p:spPr>
          <a:xfrm>
            <a:off x="209271" y="1416617"/>
            <a:ext cx="5107116" cy="4553927"/>
          </a:xfrm>
          <a:prstGeom prst="rect">
            <a:avLst/>
          </a:prstGeom>
        </p:spPr>
      </p:pic>
      <p:pic>
        <p:nvPicPr>
          <p:cNvPr id="6" name="Picture 5">
            <a:extLst>
              <a:ext uri="{FF2B5EF4-FFF2-40B4-BE49-F238E27FC236}">
                <a16:creationId xmlns:a16="http://schemas.microsoft.com/office/drawing/2014/main" id="{951A01B8-AE1D-8246-B521-1A60B5B51E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2437" y="2593975"/>
            <a:ext cx="3046777" cy="1670050"/>
          </a:xfrm>
          <a:prstGeom prst="rect">
            <a:avLst/>
          </a:prstGeom>
        </p:spPr>
      </p:pic>
      <p:sp>
        <p:nvSpPr>
          <p:cNvPr id="9" name="TextBox 8">
            <a:extLst>
              <a:ext uri="{FF2B5EF4-FFF2-40B4-BE49-F238E27FC236}">
                <a16:creationId xmlns:a16="http://schemas.microsoft.com/office/drawing/2014/main" id="{614649F3-871F-F541-9152-2D0EABC17C1A}"/>
              </a:ext>
            </a:extLst>
          </p:cNvPr>
          <p:cNvSpPr txBox="1"/>
          <p:nvPr/>
        </p:nvSpPr>
        <p:spPr>
          <a:xfrm>
            <a:off x="6040164" y="1793332"/>
            <a:ext cx="1915909" cy="369332"/>
          </a:xfrm>
          <a:prstGeom prst="rect">
            <a:avLst/>
          </a:prstGeom>
          <a:noFill/>
        </p:spPr>
        <p:txBody>
          <a:bodyPr wrap="none" rtlCol="0">
            <a:spAutoFit/>
          </a:bodyPr>
          <a:lstStyle/>
          <a:p>
            <a:r>
              <a:rPr lang="en-US" dirty="0"/>
              <a:t>Backpropagation</a:t>
            </a:r>
          </a:p>
        </p:txBody>
      </p:sp>
      <p:sp>
        <p:nvSpPr>
          <p:cNvPr id="12" name="Rectangle 11">
            <a:extLst>
              <a:ext uri="{FF2B5EF4-FFF2-40B4-BE49-F238E27FC236}">
                <a16:creationId xmlns:a16="http://schemas.microsoft.com/office/drawing/2014/main" id="{F3C79289-258D-0C45-A9B9-9B375F24F227}"/>
              </a:ext>
            </a:extLst>
          </p:cNvPr>
          <p:cNvSpPr/>
          <p:nvPr/>
        </p:nvSpPr>
        <p:spPr>
          <a:xfrm>
            <a:off x="8633712" y="2901462"/>
            <a:ext cx="325316" cy="861646"/>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Loss</a:t>
            </a:r>
          </a:p>
        </p:txBody>
      </p:sp>
      <p:sp>
        <p:nvSpPr>
          <p:cNvPr id="15" name="TextBox 14">
            <a:extLst>
              <a:ext uri="{FF2B5EF4-FFF2-40B4-BE49-F238E27FC236}">
                <a16:creationId xmlns:a16="http://schemas.microsoft.com/office/drawing/2014/main" id="{66E83D32-B15A-CD4A-B481-9485B017A9B6}"/>
              </a:ext>
            </a:extLst>
          </p:cNvPr>
          <p:cNvSpPr txBox="1"/>
          <p:nvPr/>
        </p:nvSpPr>
        <p:spPr>
          <a:xfrm>
            <a:off x="7592598" y="4079359"/>
            <a:ext cx="1377300" cy="369332"/>
          </a:xfrm>
          <a:prstGeom prst="rect">
            <a:avLst/>
          </a:prstGeom>
          <a:noFill/>
        </p:spPr>
        <p:txBody>
          <a:bodyPr wrap="none" rtlCol="0">
            <a:spAutoFit/>
          </a:bodyPr>
          <a:lstStyle/>
          <a:p>
            <a:r>
              <a:rPr lang="en-US" sz="1400" dirty="0"/>
              <a:t>Ground-truth</a:t>
            </a:r>
            <a:r>
              <a:rPr lang="en-US" dirty="0"/>
              <a:t> y</a:t>
            </a:r>
          </a:p>
        </p:txBody>
      </p:sp>
      <p:cxnSp>
        <p:nvCxnSpPr>
          <p:cNvPr id="17" name="Straight Arrow Connector 16">
            <a:extLst>
              <a:ext uri="{FF2B5EF4-FFF2-40B4-BE49-F238E27FC236}">
                <a16:creationId xmlns:a16="http://schemas.microsoft.com/office/drawing/2014/main" id="{9514B493-D601-C340-A316-3FF16E3C60AF}"/>
              </a:ext>
            </a:extLst>
          </p:cNvPr>
          <p:cNvCxnSpPr>
            <a:cxnSpLocks/>
          </p:cNvCxnSpPr>
          <p:nvPr/>
        </p:nvCxnSpPr>
        <p:spPr>
          <a:xfrm flipV="1">
            <a:off x="8796370" y="3833177"/>
            <a:ext cx="0" cy="3162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D787EC2B-8F4F-7044-ACD7-2C6438FF07FB}"/>
              </a:ext>
            </a:extLst>
          </p:cNvPr>
          <p:cNvCxnSpPr/>
          <p:nvPr/>
        </p:nvCxnSpPr>
        <p:spPr>
          <a:xfrm flipH="1">
            <a:off x="5532437" y="2162664"/>
            <a:ext cx="3066439"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5960C8F-8268-6045-A980-04221522489A}"/>
              </a:ext>
            </a:extLst>
          </p:cNvPr>
          <p:cNvSpPr txBox="1"/>
          <p:nvPr/>
        </p:nvSpPr>
        <p:spPr>
          <a:xfrm>
            <a:off x="5890847" y="3000558"/>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1</a:t>
            </a:r>
          </a:p>
        </p:txBody>
      </p:sp>
      <p:sp>
        <p:nvSpPr>
          <p:cNvPr id="24" name="TextBox 23">
            <a:extLst>
              <a:ext uri="{FF2B5EF4-FFF2-40B4-BE49-F238E27FC236}">
                <a16:creationId xmlns:a16="http://schemas.microsoft.com/office/drawing/2014/main" id="{5E88F957-023B-F74B-8876-275E6E2DD8EF}"/>
              </a:ext>
            </a:extLst>
          </p:cNvPr>
          <p:cNvSpPr txBox="1"/>
          <p:nvPr/>
        </p:nvSpPr>
        <p:spPr>
          <a:xfrm>
            <a:off x="5929319" y="3543784"/>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1</a:t>
            </a:r>
          </a:p>
        </p:txBody>
      </p:sp>
      <p:sp>
        <p:nvSpPr>
          <p:cNvPr id="27" name="TextBox 26">
            <a:extLst>
              <a:ext uri="{FF2B5EF4-FFF2-40B4-BE49-F238E27FC236}">
                <a16:creationId xmlns:a16="http://schemas.microsoft.com/office/drawing/2014/main" id="{9FC1FE83-A5BD-AA47-9926-4766C58A3AED}"/>
              </a:ext>
            </a:extLst>
          </p:cNvPr>
          <p:cNvSpPr txBox="1"/>
          <p:nvPr/>
        </p:nvSpPr>
        <p:spPr>
          <a:xfrm>
            <a:off x="6709997" y="3000558"/>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2</a:t>
            </a:r>
          </a:p>
        </p:txBody>
      </p:sp>
      <p:sp>
        <p:nvSpPr>
          <p:cNvPr id="34" name="TextBox 33">
            <a:extLst>
              <a:ext uri="{FF2B5EF4-FFF2-40B4-BE49-F238E27FC236}">
                <a16:creationId xmlns:a16="http://schemas.microsoft.com/office/drawing/2014/main" id="{F27A4C9A-F9FC-3E42-B170-CE54572D82E8}"/>
              </a:ext>
            </a:extLst>
          </p:cNvPr>
          <p:cNvSpPr txBox="1"/>
          <p:nvPr/>
        </p:nvSpPr>
        <p:spPr>
          <a:xfrm>
            <a:off x="6785487" y="3543784"/>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2</a:t>
            </a:r>
          </a:p>
        </p:txBody>
      </p:sp>
      <p:sp>
        <p:nvSpPr>
          <p:cNvPr id="36" name="TextBox 35">
            <a:extLst>
              <a:ext uri="{FF2B5EF4-FFF2-40B4-BE49-F238E27FC236}">
                <a16:creationId xmlns:a16="http://schemas.microsoft.com/office/drawing/2014/main" id="{6E922AE7-42CC-584B-9702-2361B49E5AFD}"/>
              </a:ext>
            </a:extLst>
          </p:cNvPr>
          <p:cNvSpPr txBox="1"/>
          <p:nvPr/>
        </p:nvSpPr>
        <p:spPr>
          <a:xfrm>
            <a:off x="7438363" y="2973831"/>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3</a:t>
            </a:r>
          </a:p>
        </p:txBody>
      </p:sp>
      <p:sp>
        <p:nvSpPr>
          <p:cNvPr id="37" name="TextBox 36">
            <a:extLst>
              <a:ext uri="{FF2B5EF4-FFF2-40B4-BE49-F238E27FC236}">
                <a16:creationId xmlns:a16="http://schemas.microsoft.com/office/drawing/2014/main" id="{3C1DD3CD-0510-B041-B531-4EA0EE61E31D}"/>
              </a:ext>
            </a:extLst>
          </p:cNvPr>
          <p:cNvSpPr txBox="1"/>
          <p:nvPr/>
        </p:nvSpPr>
        <p:spPr>
          <a:xfrm>
            <a:off x="7476835" y="3542748"/>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3</a:t>
            </a:r>
          </a:p>
        </p:txBody>
      </p:sp>
      <p:sp>
        <p:nvSpPr>
          <p:cNvPr id="7" name="Oval 6">
            <a:extLst>
              <a:ext uri="{FF2B5EF4-FFF2-40B4-BE49-F238E27FC236}">
                <a16:creationId xmlns:a16="http://schemas.microsoft.com/office/drawing/2014/main" id="{CE957382-47EE-B04B-81DB-99942012113A}"/>
              </a:ext>
            </a:extLst>
          </p:cNvPr>
          <p:cNvSpPr/>
          <p:nvPr/>
        </p:nvSpPr>
        <p:spPr>
          <a:xfrm>
            <a:off x="3178629" y="4746171"/>
            <a:ext cx="315685" cy="489858"/>
          </a:xfrm>
          <a:prstGeom prst="ellipse">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001FCD-3577-4D44-A345-092152C2D45D}"/>
              </a:ext>
            </a:extLst>
          </p:cNvPr>
          <p:cNvSpPr txBox="1"/>
          <p:nvPr/>
        </p:nvSpPr>
        <p:spPr>
          <a:xfrm>
            <a:off x="3915223" y="5072051"/>
            <a:ext cx="3082895" cy="369332"/>
          </a:xfrm>
          <a:prstGeom prst="rect">
            <a:avLst/>
          </a:prstGeom>
          <a:noFill/>
        </p:spPr>
        <p:txBody>
          <a:bodyPr wrap="none" rtlCol="0">
            <a:spAutoFit/>
          </a:bodyPr>
          <a:lstStyle/>
          <a:p>
            <a:r>
              <a:rPr lang="en-US" dirty="0">
                <a:solidFill>
                  <a:schemeClr val="accent3"/>
                </a:solidFill>
              </a:rPr>
              <a:t>Need to save the activations</a:t>
            </a:r>
          </a:p>
        </p:txBody>
      </p:sp>
    </p:spTree>
    <p:extLst>
      <p:ext uri="{BB962C8B-B14F-4D97-AF65-F5344CB8AC3E}">
        <p14:creationId xmlns:p14="http://schemas.microsoft.com/office/powerpoint/2010/main" val="965419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96026"/>
            <a:ext cx="8724900" cy="4394585"/>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481533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504090"/>
            <a:ext cx="8724900" cy="4378458"/>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420161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87992"/>
            <a:ext cx="8724900" cy="4410653"/>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134823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87992"/>
            <a:ext cx="8724900" cy="4410653"/>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173740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90021"/>
            <a:ext cx="8724900" cy="4406596"/>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277331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92046"/>
            <a:ext cx="8724900" cy="4402546"/>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073712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layer/stage</a:t>
            </a:r>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98133" y="1600572"/>
            <a:ext cx="4147733" cy="4000102"/>
          </a:xfrm>
          <a:prstGeom prst="rect">
            <a:avLst/>
          </a:prstGeom>
        </p:spPr>
      </p:pic>
      <p:sp>
        <p:nvSpPr>
          <p:cNvPr id="5" name="Rectangle 4"/>
          <p:cNvSpPr/>
          <p:nvPr/>
        </p:nvSpPr>
        <p:spPr>
          <a:xfrm>
            <a:off x="2718148" y="2981195"/>
            <a:ext cx="1716066" cy="513567"/>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860099" y="2993721"/>
            <a:ext cx="1665961" cy="501041"/>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542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98047"/>
            <a:ext cx="8724900" cy="4390543"/>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39132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829" y="857637"/>
            <a:ext cx="8724900" cy="4398569"/>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
        <p:nvSpPr>
          <p:cNvPr id="3" name="TextBox 2"/>
          <p:cNvSpPr txBox="1"/>
          <p:nvPr/>
        </p:nvSpPr>
        <p:spPr>
          <a:xfrm>
            <a:off x="514639" y="5156130"/>
            <a:ext cx="8114722" cy="1015663"/>
          </a:xfrm>
          <a:prstGeom prst="rect">
            <a:avLst/>
          </a:prstGeom>
          <a:noFill/>
        </p:spPr>
        <p:txBody>
          <a:bodyPr wrap="none" rtlCol="0">
            <a:spAutoFit/>
          </a:bodyPr>
          <a:lstStyle/>
          <a:p>
            <a:r>
              <a:rPr lang="en-US" sz="2000" b="1" dirty="0"/>
              <a:t>Invariant to small translations. </a:t>
            </a:r>
          </a:p>
          <a:p>
            <a:r>
              <a:rPr lang="en-US" sz="2000" dirty="0"/>
              <a:t>Invariance to local translation can be a very useful property if we care </a:t>
            </a:r>
          </a:p>
          <a:p>
            <a:r>
              <a:rPr lang="en-US" sz="2000" dirty="0"/>
              <a:t>more about whether some feature is present than exactly where it is. </a:t>
            </a:r>
          </a:p>
        </p:txBody>
      </p:sp>
      <p:sp>
        <p:nvSpPr>
          <p:cNvPr id="6" name="TextBox 5"/>
          <p:cNvSpPr txBox="1"/>
          <p:nvPr/>
        </p:nvSpPr>
        <p:spPr>
          <a:xfrm>
            <a:off x="4936067" y="4529667"/>
            <a:ext cx="2159566" cy="369332"/>
          </a:xfrm>
          <a:prstGeom prst="rect">
            <a:avLst/>
          </a:prstGeom>
          <a:noFill/>
        </p:spPr>
        <p:txBody>
          <a:bodyPr wrap="none" rtlCol="0">
            <a:spAutoFit/>
          </a:bodyPr>
          <a:lstStyle/>
          <a:p>
            <a:r>
              <a:rPr lang="en-US" b="1" dirty="0">
                <a:solidFill>
                  <a:srgbClr val="FF0000"/>
                </a:solidFill>
              </a:rPr>
              <a:t>Invariant to what?</a:t>
            </a:r>
          </a:p>
        </p:txBody>
      </p:sp>
    </p:spTree>
    <p:extLst>
      <p:ext uri="{BB962C8B-B14F-4D97-AF65-F5344CB8AC3E}">
        <p14:creationId xmlns:p14="http://schemas.microsoft.com/office/powerpoint/2010/main" val="194175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550" y="1494034"/>
            <a:ext cx="8724900" cy="4398569"/>
          </a:xfrm>
        </p:spPr>
      </p:pic>
      <p:sp>
        <p:nvSpPr>
          <p:cNvPr id="5" name="TextBox 4"/>
          <p:cNvSpPr txBox="1"/>
          <p:nvPr/>
        </p:nvSpPr>
        <p:spPr>
          <a:xfrm>
            <a:off x="209271" y="6529000"/>
            <a:ext cx="3523722" cy="261610"/>
          </a:xfrm>
          <a:prstGeom prst="rect">
            <a:avLst/>
          </a:prstGeom>
          <a:noFill/>
        </p:spPr>
        <p:txBody>
          <a:bodyPr wrap="none" rtlCol="0">
            <a:spAutoFit/>
          </a:bodyPr>
          <a:lstStyle/>
          <a:p>
            <a:r>
              <a:rPr lang="en-US" sz="1100" dirty="0">
                <a:solidFill>
                  <a:schemeClr val="bg1">
                    <a:lumMod val="50000"/>
                  </a:schemeClr>
                </a:solidFill>
              </a:rPr>
              <a:t>Credit: </a:t>
            </a:r>
            <a:r>
              <a:rPr lang="en-US" sz="1100" dirty="0" err="1">
                <a:solidFill>
                  <a:schemeClr val="bg1">
                    <a:lumMod val="50000"/>
                  </a:schemeClr>
                </a:solidFill>
              </a:rPr>
              <a:t>Fei-Fei</a:t>
            </a:r>
            <a:r>
              <a:rPr lang="en-US" sz="1100" dirty="0">
                <a:solidFill>
                  <a:schemeClr val="bg1">
                    <a:lumMod val="50000"/>
                  </a:schemeClr>
                </a:solidFill>
              </a:rPr>
              <a:t> Li &amp; Andrej </a:t>
            </a:r>
            <a:r>
              <a:rPr lang="en-US" sz="1100" dirty="0" err="1">
                <a:solidFill>
                  <a:schemeClr val="bg1">
                    <a:lumMod val="50000"/>
                  </a:schemeClr>
                </a:solidFill>
              </a:rPr>
              <a:t>Karpathy</a:t>
            </a:r>
            <a:r>
              <a:rPr lang="en-US" sz="1100" dirty="0">
                <a:solidFill>
                  <a:schemeClr val="bg1">
                    <a:lumMod val="50000"/>
                  </a:schemeClr>
                </a:solidFill>
              </a:rPr>
              <a:t> &amp; Justin Johnson</a:t>
            </a:r>
          </a:p>
        </p:txBody>
      </p:sp>
    </p:spTree>
    <p:extLst>
      <p:ext uri="{BB962C8B-B14F-4D97-AF65-F5344CB8AC3E}">
        <p14:creationId xmlns:p14="http://schemas.microsoft.com/office/powerpoint/2010/main" val="1794389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4177-FB0E-474F-995F-2E2EE793B972}"/>
              </a:ext>
            </a:extLst>
          </p:cNvPr>
          <p:cNvSpPr>
            <a:spLocks noGrp="1"/>
          </p:cNvSpPr>
          <p:nvPr>
            <p:ph type="title"/>
          </p:nvPr>
        </p:nvSpPr>
        <p:spPr/>
        <p:txBody>
          <a:bodyPr/>
          <a:lstStyle/>
          <a:p>
            <a:r>
              <a:rPr lang="en-US" dirty="0"/>
              <a:t>BP example with one-half squared loss</a:t>
            </a:r>
          </a:p>
        </p:txBody>
      </p:sp>
      <p:pic>
        <p:nvPicPr>
          <p:cNvPr id="6" name="Picture 5">
            <a:extLst>
              <a:ext uri="{FF2B5EF4-FFF2-40B4-BE49-F238E27FC236}">
                <a16:creationId xmlns:a16="http://schemas.microsoft.com/office/drawing/2014/main" id="{951A01B8-AE1D-8246-B521-1A60B5B51E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32437" y="2593975"/>
            <a:ext cx="3046777" cy="1670050"/>
          </a:xfrm>
          <a:prstGeom prst="rect">
            <a:avLst/>
          </a:prstGeom>
        </p:spPr>
      </p:pic>
      <p:sp>
        <p:nvSpPr>
          <p:cNvPr id="9" name="TextBox 8">
            <a:extLst>
              <a:ext uri="{FF2B5EF4-FFF2-40B4-BE49-F238E27FC236}">
                <a16:creationId xmlns:a16="http://schemas.microsoft.com/office/drawing/2014/main" id="{614649F3-871F-F541-9152-2D0EABC17C1A}"/>
              </a:ext>
            </a:extLst>
          </p:cNvPr>
          <p:cNvSpPr txBox="1"/>
          <p:nvPr/>
        </p:nvSpPr>
        <p:spPr>
          <a:xfrm>
            <a:off x="6040164" y="1793332"/>
            <a:ext cx="1915909" cy="369332"/>
          </a:xfrm>
          <a:prstGeom prst="rect">
            <a:avLst/>
          </a:prstGeom>
          <a:noFill/>
        </p:spPr>
        <p:txBody>
          <a:bodyPr wrap="none" rtlCol="0">
            <a:spAutoFit/>
          </a:bodyPr>
          <a:lstStyle/>
          <a:p>
            <a:r>
              <a:rPr lang="en-US" dirty="0"/>
              <a:t>Backpropagation</a:t>
            </a:r>
          </a:p>
        </p:txBody>
      </p:sp>
      <p:sp>
        <p:nvSpPr>
          <p:cNvPr id="12" name="Rectangle 11">
            <a:extLst>
              <a:ext uri="{FF2B5EF4-FFF2-40B4-BE49-F238E27FC236}">
                <a16:creationId xmlns:a16="http://schemas.microsoft.com/office/drawing/2014/main" id="{F3C79289-258D-0C45-A9B9-9B375F24F227}"/>
              </a:ext>
            </a:extLst>
          </p:cNvPr>
          <p:cNvSpPr/>
          <p:nvPr/>
        </p:nvSpPr>
        <p:spPr>
          <a:xfrm>
            <a:off x="8633712" y="2901462"/>
            <a:ext cx="325316" cy="861646"/>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Loss</a:t>
            </a:r>
          </a:p>
        </p:txBody>
      </p:sp>
      <p:sp>
        <p:nvSpPr>
          <p:cNvPr id="15" name="TextBox 14">
            <a:extLst>
              <a:ext uri="{FF2B5EF4-FFF2-40B4-BE49-F238E27FC236}">
                <a16:creationId xmlns:a16="http://schemas.microsoft.com/office/drawing/2014/main" id="{66E83D32-B15A-CD4A-B481-9485B017A9B6}"/>
              </a:ext>
            </a:extLst>
          </p:cNvPr>
          <p:cNvSpPr txBox="1"/>
          <p:nvPr/>
        </p:nvSpPr>
        <p:spPr>
          <a:xfrm>
            <a:off x="7592598" y="4079359"/>
            <a:ext cx="1377300" cy="369332"/>
          </a:xfrm>
          <a:prstGeom prst="rect">
            <a:avLst/>
          </a:prstGeom>
          <a:noFill/>
        </p:spPr>
        <p:txBody>
          <a:bodyPr wrap="none" rtlCol="0">
            <a:spAutoFit/>
          </a:bodyPr>
          <a:lstStyle/>
          <a:p>
            <a:r>
              <a:rPr lang="en-US" sz="1400" dirty="0"/>
              <a:t>Ground-truth</a:t>
            </a:r>
            <a:r>
              <a:rPr lang="en-US" dirty="0"/>
              <a:t> y</a:t>
            </a:r>
          </a:p>
        </p:txBody>
      </p:sp>
      <p:cxnSp>
        <p:nvCxnSpPr>
          <p:cNvPr id="17" name="Straight Arrow Connector 16">
            <a:extLst>
              <a:ext uri="{FF2B5EF4-FFF2-40B4-BE49-F238E27FC236}">
                <a16:creationId xmlns:a16="http://schemas.microsoft.com/office/drawing/2014/main" id="{9514B493-D601-C340-A316-3FF16E3C60AF}"/>
              </a:ext>
            </a:extLst>
          </p:cNvPr>
          <p:cNvCxnSpPr>
            <a:cxnSpLocks/>
          </p:cNvCxnSpPr>
          <p:nvPr/>
        </p:nvCxnSpPr>
        <p:spPr>
          <a:xfrm flipV="1">
            <a:off x="8796370" y="3833177"/>
            <a:ext cx="0" cy="3162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D787EC2B-8F4F-7044-ACD7-2C6438FF07FB}"/>
              </a:ext>
            </a:extLst>
          </p:cNvPr>
          <p:cNvCxnSpPr/>
          <p:nvPr/>
        </p:nvCxnSpPr>
        <p:spPr>
          <a:xfrm flipH="1">
            <a:off x="5532437" y="2162664"/>
            <a:ext cx="3066439"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5960C8F-8268-6045-A980-04221522489A}"/>
              </a:ext>
            </a:extLst>
          </p:cNvPr>
          <p:cNvSpPr txBox="1"/>
          <p:nvPr/>
        </p:nvSpPr>
        <p:spPr>
          <a:xfrm>
            <a:off x="5890847" y="3000558"/>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1</a:t>
            </a:r>
          </a:p>
        </p:txBody>
      </p:sp>
      <p:sp>
        <p:nvSpPr>
          <p:cNvPr id="24" name="TextBox 23">
            <a:extLst>
              <a:ext uri="{FF2B5EF4-FFF2-40B4-BE49-F238E27FC236}">
                <a16:creationId xmlns:a16="http://schemas.microsoft.com/office/drawing/2014/main" id="{5E88F957-023B-F74B-8876-275E6E2DD8EF}"/>
              </a:ext>
            </a:extLst>
          </p:cNvPr>
          <p:cNvSpPr txBox="1"/>
          <p:nvPr/>
        </p:nvSpPr>
        <p:spPr>
          <a:xfrm>
            <a:off x="5929319" y="3543784"/>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1</a:t>
            </a:r>
          </a:p>
        </p:txBody>
      </p:sp>
      <p:sp>
        <p:nvSpPr>
          <p:cNvPr id="27" name="TextBox 26">
            <a:extLst>
              <a:ext uri="{FF2B5EF4-FFF2-40B4-BE49-F238E27FC236}">
                <a16:creationId xmlns:a16="http://schemas.microsoft.com/office/drawing/2014/main" id="{9FC1FE83-A5BD-AA47-9926-4766C58A3AED}"/>
              </a:ext>
            </a:extLst>
          </p:cNvPr>
          <p:cNvSpPr txBox="1"/>
          <p:nvPr/>
        </p:nvSpPr>
        <p:spPr>
          <a:xfrm>
            <a:off x="6709997" y="3000558"/>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2</a:t>
            </a:r>
          </a:p>
        </p:txBody>
      </p:sp>
      <p:sp>
        <p:nvSpPr>
          <p:cNvPr id="34" name="TextBox 33">
            <a:extLst>
              <a:ext uri="{FF2B5EF4-FFF2-40B4-BE49-F238E27FC236}">
                <a16:creationId xmlns:a16="http://schemas.microsoft.com/office/drawing/2014/main" id="{F27A4C9A-F9FC-3E42-B170-CE54572D82E8}"/>
              </a:ext>
            </a:extLst>
          </p:cNvPr>
          <p:cNvSpPr txBox="1"/>
          <p:nvPr/>
        </p:nvSpPr>
        <p:spPr>
          <a:xfrm>
            <a:off x="6785487" y="3543784"/>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2</a:t>
            </a:r>
          </a:p>
        </p:txBody>
      </p:sp>
      <p:sp>
        <p:nvSpPr>
          <p:cNvPr id="36" name="TextBox 35">
            <a:extLst>
              <a:ext uri="{FF2B5EF4-FFF2-40B4-BE49-F238E27FC236}">
                <a16:creationId xmlns:a16="http://schemas.microsoft.com/office/drawing/2014/main" id="{6E922AE7-42CC-584B-9702-2361B49E5AFD}"/>
              </a:ext>
            </a:extLst>
          </p:cNvPr>
          <p:cNvSpPr txBox="1"/>
          <p:nvPr/>
        </p:nvSpPr>
        <p:spPr>
          <a:xfrm>
            <a:off x="7438363" y="2973831"/>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3</a:t>
            </a:r>
          </a:p>
        </p:txBody>
      </p:sp>
      <p:sp>
        <p:nvSpPr>
          <p:cNvPr id="37" name="TextBox 36">
            <a:extLst>
              <a:ext uri="{FF2B5EF4-FFF2-40B4-BE49-F238E27FC236}">
                <a16:creationId xmlns:a16="http://schemas.microsoft.com/office/drawing/2014/main" id="{3C1DD3CD-0510-B041-B531-4EA0EE61E31D}"/>
              </a:ext>
            </a:extLst>
          </p:cNvPr>
          <p:cNvSpPr txBox="1"/>
          <p:nvPr/>
        </p:nvSpPr>
        <p:spPr>
          <a:xfrm>
            <a:off x="7476835" y="3542748"/>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3</a:t>
            </a:r>
          </a:p>
        </p:txBody>
      </p:sp>
      <p:pic>
        <p:nvPicPr>
          <p:cNvPr id="10" name="Picture 9">
            <a:extLst>
              <a:ext uri="{FF2B5EF4-FFF2-40B4-BE49-F238E27FC236}">
                <a16:creationId xmlns:a16="http://schemas.microsoft.com/office/drawing/2014/main" id="{01442A1D-6B10-DC42-9B83-4FF807ED8CF0}"/>
              </a:ext>
            </a:extLst>
          </p:cNvPr>
          <p:cNvPicPr>
            <a:picLocks noChangeAspect="1"/>
          </p:cNvPicPr>
          <p:nvPr/>
        </p:nvPicPr>
        <p:blipFill>
          <a:blip r:embed="rId3"/>
          <a:stretch>
            <a:fillRect/>
          </a:stretch>
        </p:blipFill>
        <p:spPr>
          <a:xfrm>
            <a:off x="428757" y="1433508"/>
            <a:ext cx="4808873" cy="3322830"/>
          </a:xfrm>
          <a:prstGeom prst="rect">
            <a:avLst/>
          </a:prstGeom>
        </p:spPr>
      </p:pic>
      <p:sp>
        <p:nvSpPr>
          <p:cNvPr id="11" name="TextBox 10">
            <a:extLst>
              <a:ext uri="{FF2B5EF4-FFF2-40B4-BE49-F238E27FC236}">
                <a16:creationId xmlns:a16="http://schemas.microsoft.com/office/drawing/2014/main" id="{CE3647B5-1469-A643-9597-A32BD088E2A9}"/>
              </a:ext>
            </a:extLst>
          </p:cNvPr>
          <p:cNvSpPr txBox="1"/>
          <p:nvPr/>
        </p:nvSpPr>
        <p:spPr>
          <a:xfrm>
            <a:off x="1652611" y="5024432"/>
            <a:ext cx="2919389" cy="307777"/>
          </a:xfrm>
          <a:prstGeom prst="rect">
            <a:avLst/>
          </a:prstGeom>
          <a:noFill/>
        </p:spPr>
        <p:txBody>
          <a:bodyPr wrap="none" rtlCol="0">
            <a:spAutoFit/>
          </a:bodyPr>
          <a:lstStyle/>
          <a:p>
            <a:r>
              <a:rPr lang="en-US" sz="1400" b="1" dirty="0"/>
              <a:t>Element-wise product operator</a:t>
            </a:r>
          </a:p>
        </p:txBody>
      </p:sp>
      <p:sp>
        <p:nvSpPr>
          <p:cNvPr id="20" name="TextBox 19">
            <a:extLst>
              <a:ext uri="{FF2B5EF4-FFF2-40B4-BE49-F238E27FC236}">
                <a16:creationId xmlns:a16="http://schemas.microsoft.com/office/drawing/2014/main" id="{3A447955-6176-F643-9894-3DB4C0FB9969}"/>
              </a:ext>
            </a:extLst>
          </p:cNvPr>
          <p:cNvSpPr txBox="1"/>
          <p:nvPr/>
        </p:nvSpPr>
        <p:spPr>
          <a:xfrm>
            <a:off x="1386679" y="5459352"/>
            <a:ext cx="2759089" cy="307777"/>
          </a:xfrm>
          <a:prstGeom prst="rect">
            <a:avLst/>
          </a:prstGeom>
          <a:noFill/>
        </p:spPr>
        <p:txBody>
          <a:bodyPr wrap="none" rtlCol="0">
            <a:spAutoFit/>
          </a:bodyPr>
          <a:lstStyle/>
          <a:p>
            <a:r>
              <a:rPr lang="en-US" sz="1400" b="1" dirty="0"/>
              <a:t>Apply element-wise to vectors</a:t>
            </a:r>
          </a:p>
        </p:txBody>
      </p:sp>
      <p:pic>
        <p:nvPicPr>
          <p:cNvPr id="13" name="Picture 12">
            <a:extLst>
              <a:ext uri="{FF2B5EF4-FFF2-40B4-BE49-F238E27FC236}">
                <a16:creationId xmlns:a16="http://schemas.microsoft.com/office/drawing/2014/main" id="{1A13954E-2A1A-AB44-AC0B-5952C6D6DFC8}"/>
              </a:ext>
            </a:extLst>
          </p:cNvPr>
          <p:cNvPicPr>
            <a:picLocks noChangeAspect="1"/>
          </p:cNvPicPr>
          <p:nvPr/>
        </p:nvPicPr>
        <p:blipFill>
          <a:blip r:embed="rId4"/>
          <a:stretch>
            <a:fillRect/>
          </a:stretch>
        </p:blipFill>
        <p:spPr>
          <a:xfrm>
            <a:off x="1450947" y="5789204"/>
            <a:ext cx="2855121" cy="241656"/>
          </a:xfrm>
          <a:prstGeom prst="rect">
            <a:avLst/>
          </a:prstGeom>
        </p:spPr>
      </p:pic>
      <p:pic>
        <p:nvPicPr>
          <p:cNvPr id="14" name="Picture 13">
            <a:extLst>
              <a:ext uri="{FF2B5EF4-FFF2-40B4-BE49-F238E27FC236}">
                <a16:creationId xmlns:a16="http://schemas.microsoft.com/office/drawing/2014/main" id="{119D1170-E62F-204E-BA46-68778F553840}"/>
              </a:ext>
            </a:extLst>
          </p:cNvPr>
          <p:cNvPicPr>
            <a:picLocks noChangeAspect="1"/>
          </p:cNvPicPr>
          <p:nvPr/>
        </p:nvPicPr>
        <p:blipFill>
          <a:blip r:embed="rId5"/>
          <a:stretch>
            <a:fillRect/>
          </a:stretch>
        </p:blipFill>
        <p:spPr>
          <a:xfrm>
            <a:off x="1386679" y="5024432"/>
            <a:ext cx="330200" cy="330200"/>
          </a:xfrm>
          <a:prstGeom prst="rect">
            <a:avLst/>
          </a:prstGeom>
        </p:spPr>
      </p:pic>
      <p:sp>
        <p:nvSpPr>
          <p:cNvPr id="16" name="Rectangle 15">
            <a:extLst>
              <a:ext uri="{FF2B5EF4-FFF2-40B4-BE49-F238E27FC236}">
                <a16:creationId xmlns:a16="http://schemas.microsoft.com/office/drawing/2014/main" id="{566494E2-5D30-6A4C-A5C8-B97E4FA36E24}"/>
              </a:ext>
            </a:extLst>
          </p:cNvPr>
          <p:cNvSpPr/>
          <p:nvPr/>
        </p:nvSpPr>
        <p:spPr>
          <a:xfrm>
            <a:off x="6340009" y="2514600"/>
            <a:ext cx="369988" cy="1248508"/>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1692CA-4B3D-4A4D-AA1F-A1BA76415B44}"/>
              </a:ext>
            </a:extLst>
          </p:cNvPr>
          <p:cNvSpPr/>
          <p:nvPr/>
        </p:nvSpPr>
        <p:spPr>
          <a:xfrm>
            <a:off x="7167323" y="2754086"/>
            <a:ext cx="369988" cy="816428"/>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61ED96A-5870-3847-8E91-C5CEAE312BFB}"/>
              </a:ext>
            </a:extLst>
          </p:cNvPr>
          <p:cNvSpPr/>
          <p:nvPr/>
        </p:nvSpPr>
        <p:spPr>
          <a:xfrm>
            <a:off x="7842331" y="2949868"/>
            <a:ext cx="340001" cy="773046"/>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A76AE27-6BEE-CE41-89EA-98C11A7DAA57}"/>
              </a:ext>
            </a:extLst>
          </p:cNvPr>
          <p:cNvSpPr txBox="1"/>
          <p:nvPr/>
        </p:nvSpPr>
        <p:spPr>
          <a:xfrm>
            <a:off x="1268057" y="963665"/>
            <a:ext cx="2877711" cy="369332"/>
          </a:xfrm>
          <a:prstGeom prst="rect">
            <a:avLst/>
          </a:prstGeom>
          <a:noFill/>
        </p:spPr>
        <p:txBody>
          <a:bodyPr wrap="none" rtlCol="0">
            <a:spAutoFit/>
          </a:bodyPr>
          <a:lstStyle/>
          <a:p>
            <a:r>
              <a:rPr lang="en-US" b="1" dirty="0"/>
              <a:t>Matrix-vector operations</a:t>
            </a:r>
          </a:p>
        </p:txBody>
      </p:sp>
      <p:pic>
        <p:nvPicPr>
          <p:cNvPr id="19" name="Picture 18">
            <a:extLst>
              <a:ext uri="{FF2B5EF4-FFF2-40B4-BE49-F238E27FC236}">
                <a16:creationId xmlns:a16="http://schemas.microsoft.com/office/drawing/2014/main" id="{BD63456E-92D4-2D41-A269-B96A08260C93}"/>
              </a:ext>
            </a:extLst>
          </p:cNvPr>
          <p:cNvPicPr>
            <a:picLocks noChangeAspect="1"/>
          </p:cNvPicPr>
          <p:nvPr/>
        </p:nvPicPr>
        <p:blipFill>
          <a:blip r:embed="rId6"/>
          <a:stretch>
            <a:fillRect/>
          </a:stretch>
        </p:blipFill>
        <p:spPr>
          <a:xfrm>
            <a:off x="6176702" y="5230709"/>
            <a:ext cx="2038949" cy="348911"/>
          </a:xfrm>
          <a:prstGeom prst="rect">
            <a:avLst/>
          </a:prstGeom>
        </p:spPr>
      </p:pic>
      <p:sp>
        <p:nvSpPr>
          <p:cNvPr id="28" name="TextBox 27">
            <a:extLst>
              <a:ext uri="{FF2B5EF4-FFF2-40B4-BE49-F238E27FC236}">
                <a16:creationId xmlns:a16="http://schemas.microsoft.com/office/drawing/2014/main" id="{F767A4C8-B6A8-7C42-B608-114396A4B8D4}"/>
              </a:ext>
            </a:extLst>
          </p:cNvPr>
          <p:cNvSpPr txBox="1"/>
          <p:nvPr/>
        </p:nvSpPr>
        <p:spPr>
          <a:xfrm>
            <a:off x="5545637" y="4892154"/>
            <a:ext cx="2904962" cy="307777"/>
          </a:xfrm>
          <a:prstGeom prst="rect">
            <a:avLst/>
          </a:prstGeom>
          <a:noFill/>
        </p:spPr>
        <p:txBody>
          <a:bodyPr wrap="none" rtlCol="0">
            <a:spAutoFit/>
          </a:bodyPr>
          <a:lstStyle/>
          <a:p>
            <a:r>
              <a:rPr lang="en-US" sz="1400" b="1" dirty="0"/>
              <a:t>For sigmoid activation function:</a:t>
            </a:r>
          </a:p>
        </p:txBody>
      </p:sp>
      <p:sp>
        <p:nvSpPr>
          <p:cNvPr id="29" name="TextBox 28">
            <a:extLst>
              <a:ext uri="{FF2B5EF4-FFF2-40B4-BE49-F238E27FC236}">
                <a16:creationId xmlns:a16="http://schemas.microsoft.com/office/drawing/2014/main" id="{3D35CF10-29E1-1748-9F9A-D832D26692A9}"/>
              </a:ext>
            </a:extLst>
          </p:cNvPr>
          <p:cNvSpPr txBox="1"/>
          <p:nvPr/>
        </p:nvSpPr>
        <p:spPr>
          <a:xfrm>
            <a:off x="7131581" y="5723083"/>
            <a:ext cx="1803699" cy="307777"/>
          </a:xfrm>
          <a:prstGeom prst="rect">
            <a:avLst/>
          </a:prstGeom>
          <a:noFill/>
        </p:spPr>
        <p:txBody>
          <a:bodyPr wrap="none" rtlCol="0">
            <a:spAutoFit/>
          </a:bodyPr>
          <a:lstStyle/>
          <a:p>
            <a:r>
              <a:rPr lang="en-US" sz="1400" b="1" dirty="0">
                <a:solidFill>
                  <a:schemeClr val="accent3"/>
                </a:solidFill>
              </a:rPr>
              <a:t>How about others?</a:t>
            </a:r>
          </a:p>
        </p:txBody>
      </p:sp>
      <p:sp>
        <p:nvSpPr>
          <p:cNvPr id="21" name="Rectangle 20">
            <a:extLst>
              <a:ext uri="{FF2B5EF4-FFF2-40B4-BE49-F238E27FC236}">
                <a16:creationId xmlns:a16="http://schemas.microsoft.com/office/drawing/2014/main" id="{80367B5C-8BCE-1549-9A2A-EEDF31EB8CB6}"/>
              </a:ext>
            </a:extLst>
          </p:cNvPr>
          <p:cNvSpPr/>
          <p:nvPr/>
        </p:nvSpPr>
        <p:spPr>
          <a:xfrm>
            <a:off x="2351314" y="2901462"/>
            <a:ext cx="587829" cy="342481"/>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166826-5A1F-D84C-9825-E0072535059B}"/>
              </a:ext>
            </a:extLst>
          </p:cNvPr>
          <p:cNvSpPr/>
          <p:nvPr/>
        </p:nvSpPr>
        <p:spPr>
          <a:xfrm>
            <a:off x="2472308" y="3442817"/>
            <a:ext cx="587829" cy="342481"/>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09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21" grpId="0" animBg="1"/>
      <p:bldP spid="3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LeNet-5</a:t>
            </a:r>
          </a:p>
        </p:txBody>
      </p:sp>
      <p:pic>
        <p:nvPicPr>
          <p:cNvPr id="4" name="Picture 3" descr="lenet-architecture"/>
          <p:cNvPicPr>
            <a:picLocks noChangeAspect="1" noChangeArrowheads="1"/>
          </p:cNvPicPr>
          <p:nvPr/>
        </p:nvPicPr>
        <p:blipFill>
          <a:blip r:embed="rId2">
            <a:lum contrast="14000"/>
            <a:extLst>
              <a:ext uri="{28A0092B-C50C-407E-A947-70E740481C1C}">
                <a14:useLocalDpi xmlns:a14="http://schemas.microsoft.com/office/drawing/2010/main"/>
              </a:ext>
            </a:extLst>
          </a:blip>
          <a:srcRect/>
          <a:stretch>
            <a:fillRect/>
          </a:stretch>
        </p:blipFill>
        <p:spPr bwMode="auto">
          <a:xfrm>
            <a:off x="3175" y="1562818"/>
            <a:ext cx="9140825"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9271" y="4939761"/>
            <a:ext cx="6324600" cy="939800"/>
          </a:xfrm>
          <a:prstGeom prst="rect">
            <a:avLst/>
          </a:prstGeom>
        </p:spPr>
      </p:pic>
    </p:spTree>
    <p:extLst>
      <p:ext uri="{BB962C8B-B14F-4D97-AF65-F5344CB8AC3E}">
        <p14:creationId xmlns:p14="http://schemas.microsoft.com/office/powerpoint/2010/main" val="1193723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dirty="0" err="1"/>
              <a:t>AlexNet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271" y="962622"/>
            <a:ext cx="8724900" cy="2805876"/>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34213" y="3768498"/>
            <a:ext cx="3928127" cy="2678268"/>
          </a:xfrm>
          <a:prstGeom prst="rect">
            <a:avLst/>
          </a:prstGeom>
        </p:spPr>
      </p:pic>
      <p:sp>
        <p:nvSpPr>
          <p:cNvPr id="6" name="TextBox 5"/>
          <p:cNvSpPr txBox="1"/>
          <p:nvPr/>
        </p:nvSpPr>
        <p:spPr>
          <a:xfrm>
            <a:off x="789140" y="4622104"/>
            <a:ext cx="2518638" cy="369332"/>
          </a:xfrm>
          <a:prstGeom prst="rect">
            <a:avLst/>
          </a:prstGeom>
          <a:noFill/>
        </p:spPr>
        <p:txBody>
          <a:bodyPr wrap="none" rtlCol="0">
            <a:spAutoFit/>
          </a:bodyPr>
          <a:lstStyle/>
          <a:p>
            <a:r>
              <a:rPr lang="en-US" dirty="0"/>
              <a:t>Go through two-GPUs!</a:t>
            </a:r>
          </a:p>
        </p:txBody>
      </p:sp>
    </p:spTree>
    <p:extLst>
      <p:ext uri="{BB962C8B-B14F-4D97-AF65-F5344CB8AC3E}">
        <p14:creationId xmlns:p14="http://schemas.microsoft.com/office/powerpoint/2010/main" val="1123962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dirty="0" err="1"/>
              <a:t>VGGNet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526974" y="1005584"/>
            <a:ext cx="5171455" cy="5275262"/>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9272" y="1819232"/>
            <a:ext cx="3047496" cy="63885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1735" y="4860794"/>
            <a:ext cx="3190136" cy="828607"/>
          </a:xfrm>
          <a:prstGeom prst="rect">
            <a:avLst/>
          </a:prstGeom>
        </p:spPr>
      </p:pic>
    </p:spTree>
    <p:extLst>
      <p:ext uri="{BB962C8B-B14F-4D97-AF65-F5344CB8AC3E}">
        <p14:creationId xmlns:p14="http://schemas.microsoft.com/office/powerpoint/2010/main" val="764868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dirty="0" err="1"/>
              <a:t>GoogLeNet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rot="5400000">
            <a:off x="3475169" y="-2408260"/>
            <a:ext cx="1989892" cy="8521687"/>
          </a:xfr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271" y="3441701"/>
            <a:ext cx="5010429" cy="2644962"/>
          </a:xfrm>
          <a:prstGeom prst="rect">
            <a:avLst/>
          </a:prstGeom>
        </p:spPr>
      </p:pic>
      <p:sp>
        <p:nvSpPr>
          <p:cNvPr id="6" name="TextBox 5"/>
          <p:cNvSpPr txBox="1"/>
          <p:nvPr/>
        </p:nvSpPr>
        <p:spPr>
          <a:xfrm>
            <a:off x="3098800" y="5717331"/>
            <a:ext cx="1941557" cy="369332"/>
          </a:xfrm>
          <a:prstGeom prst="rect">
            <a:avLst/>
          </a:prstGeom>
          <a:noFill/>
        </p:spPr>
        <p:txBody>
          <a:bodyPr wrap="none" rtlCol="0">
            <a:spAutoFit/>
          </a:bodyPr>
          <a:lstStyle/>
          <a:p>
            <a:r>
              <a:rPr lang="en-US" dirty="0"/>
              <a:t>Inception Module</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12485" y="3133267"/>
            <a:ext cx="4522244" cy="42525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55843" y="3880908"/>
            <a:ext cx="2253386" cy="2484503"/>
          </a:xfrm>
          <a:prstGeom prst="rect">
            <a:avLst/>
          </a:prstGeom>
        </p:spPr>
      </p:pic>
    </p:spTree>
    <p:extLst>
      <p:ext uri="{BB962C8B-B14F-4D97-AF65-F5344CB8AC3E}">
        <p14:creationId xmlns:p14="http://schemas.microsoft.com/office/powerpoint/2010/main" val="1397783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dirty="0" err="1"/>
              <a:t>ResNet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902646" y="4576261"/>
            <a:ext cx="5690209" cy="191748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5508" y="4200495"/>
            <a:ext cx="4772242" cy="43283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80758" y="2223259"/>
            <a:ext cx="1749642" cy="177142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4439" y="893072"/>
            <a:ext cx="5868575" cy="3358803"/>
          </a:xfrm>
          <a:prstGeom prst="rect">
            <a:avLst/>
          </a:prstGeom>
        </p:spPr>
      </p:pic>
    </p:spTree>
    <p:extLst>
      <p:ext uri="{BB962C8B-B14F-4D97-AF65-F5344CB8AC3E}">
        <p14:creationId xmlns:p14="http://schemas.microsoft.com/office/powerpoint/2010/main" val="278243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9550" y="1162021"/>
            <a:ext cx="8724900" cy="5062596"/>
          </a:xfrm>
        </p:spPr>
      </p:pic>
    </p:spTree>
    <p:extLst>
      <p:ext uri="{BB962C8B-B14F-4D97-AF65-F5344CB8AC3E}">
        <p14:creationId xmlns:p14="http://schemas.microsoft.com/office/powerpoint/2010/main" val="1147978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8CD4-7378-44D3-ACAF-4412A673CF4E}"/>
              </a:ext>
            </a:extLst>
          </p:cNvPr>
          <p:cNvSpPr>
            <a:spLocks noGrp="1"/>
          </p:cNvSpPr>
          <p:nvPr>
            <p:ph type="title"/>
          </p:nvPr>
        </p:nvSpPr>
        <p:spPr/>
        <p:txBody>
          <a:bodyPr/>
          <a:lstStyle/>
          <a:p>
            <a:r>
              <a:rPr lang="en-US" dirty="0"/>
              <a:t>Neural Network Interpretability </a:t>
            </a:r>
          </a:p>
        </p:txBody>
      </p:sp>
      <p:sp>
        <p:nvSpPr>
          <p:cNvPr id="3" name="Content Placeholder 2">
            <a:extLst>
              <a:ext uri="{FF2B5EF4-FFF2-40B4-BE49-F238E27FC236}">
                <a16:creationId xmlns:a16="http://schemas.microsoft.com/office/drawing/2014/main" id="{8764D4DB-715D-47F5-9993-FE5324E73552}"/>
              </a:ext>
            </a:extLst>
          </p:cNvPr>
          <p:cNvSpPr>
            <a:spLocks noGrp="1"/>
          </p:cNvSpPr>
          <p:nvPr>
            <p:ph idx="1"/>
          </p:nvPr>
        </p:nvSpPr>
        <p:spPr/>
        <p:txBody>
          <a:bodyPr>
            <a:normAutofit/>
          </a:bodyPr>
          <a:lstStyle/>
          <a:p>
            <a:r>
              <a:rPr lang="en-US" dirty="0"/>
              <a:t>There is a growing trend of making CNNs interpretable to humans, i.e., opening up the black box. </a:t>
            </a:r>
          </a:p>
          <a:p>
            <a:endParaRPr lang="en-US" dirty="0"/>
          </a:p>
          <a:p>
            <a:r>
              <a:rPr lang="en-US" b="1" dirty="0"/>
              <a:t>Can you think of a few possible visualization methods? </a:t>
            </a:r>
          </a:p>
          <a:p>
            <a:endParaRPr lang="en-US" dirty="0"/>
          </a:p>
          <a:p>
            <a:endParaRPr lang="en-US" dirty="0"/>
          </a:p>
          <a:p>
            <a:endParaRPr lang="en-US" dirty="0"/>
          </a:p>
        </p:txBody>
      </p:sp>
    </p:spTree>
    <p:extLst>
      <p:ext uri="{BB962C8B-B14F-4D97-AF65-F5344CB8AC3E}">
        <p14:creationId xmlns:p14="http://schemas.microsoft.com/office/powerpoint/2010/main" val="319112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1341-4FEF-F845-B478-45C025EF57DF}"/>
              </a:ext>
            </a:extLst>
          </p:cNvPr>
          <p:cNvSpPr>
            <a:spLocks noGrp="1"/>
          </p:cNvSpPr>
          <p:nvPr>
            <p:ph type="title"/>
          </p:nvPr>
        </p:nvSpPr>
        <p:spPr/>
        <p:txBody>
          <a:bodyPr/>
          <a:lstStyle/>
          <a:p>
            <a:r>
              <a:rPr lang="en-US" dirty="0"/>
              <a:t>Feature Visualization</a:t>
            </a:r>
          </a:p>
        </p:txBody>
      </p:sp>
      <p:sp>
        <p:nvSpPr>
          <p:cNvPr id="3" name="Content Placeholder 2">
            <a:extLst>
              <a:ext uri="{FF2B5EF4-FFF2-40B4-BE49-F238E27FC236}">
                <a16:creationId xmlns:a16="http://schemas.microsoft.com/office/drawing/2014/main" id="{469E9B9A-F41B-A849-BB21-93C6ACEA1D94}"/>
              </a:ext>
            </a:extLst>
          </p:cNvPr>
          <p:cNvSpPr>
            <a:spLocks noGrp="1"/>
          </p:cNvSpPr>
          <p:nvPr>
            <p:ph idx="1"/>
          </p:nvPr>
        </p:nvSpPr>
        <p:spPr/>
        <p:txBody>
          <a:bodyPr/>
          <a:lstStyle/>
          <a:p>
            <a:r>
              <a:rPr lang="en-US" b="1" dirty="0"/>
              <a:t>Layer Activations: </a:t>
            </a:r>
            <a:r>
              <a:rPr lang="en-US" dirty="0"/>
              <a:t>show the activations of the network during the forward pass. </a:t>
            </a:r>
          </a:p>
        </p:txBody>
      </p:sp>
      <p:pic>
        <p:nvPicPr>
          <p:cNvPr id="4" name="Picture 3">
            <a:extLst>
              <a:ext uri="{FF2B5EF4-FFF2-40B4-BE49-F238E27FC236}">
                <a16:creationId xmlns:a16="http://schemas.microsoft.com/office/drawing/2014/main" id="{9228530A-F8B3-B74B-BE23-5AAFE6D94D70}"/>
              </a:ext>
            </a:extLst>
          </p:cNvPr>
          <p:cNvPicPr>
            <a:picLocks noChangeAspect="1"/>
          </p:cNvPicPr>
          <p:nvPr/>
        </p:nvPicPr>
        <p:blipFill>
          <a:blip r:embed="rId2"/>
          <a:stretch>
            <a:fillRect/>
          </a:stretch>
        </p:blipFill>
        <p:spPr>
          <a:xfrm>
            <a:off x="941614" y="1890716"/>
            <a:ext cx="7260771" cy="4271573"/>
          </a:xfrm>
          <a:prstGeom prst="rect">
            <a:avLst/>
          </a:prstGeom>
        </p:spPr>
      </p:pic>
    </p:spTree>
    <p:extLst>
      <p:ext uri="{BB962C8B-B14F-4D97-AF65-F5344CB8AC3E}">
        <p14:creationId xmlns:p14="http://schemas.microsoft.com/office/powerpoint/2010/main" val="1676128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37E8-A94F-774B-9F85-2A1E07C5D9FE}"/>
              </a:ext>
            </a:extLst>
          </p:cNvPr>
          <p:cNvSpPr>
            <a:spLocks noGrp="1"/>
          </p:cNvSpPr>
          <p:nvPr>
            <p:ph type="title"/>
          </p:nvPr>
        </p:nvSpPr>
        <p:spPr/>
        <p:txBody>
          <a:bodyPr/>
          <a:lstStyle/>
          <a:p>
            <a:r>
              <a:rPr lang="en-US" dirty="0"/>
              <a:t>A cool interactive demo</a:t>
            </a:r>
          </a:p>
        </p:txBody>
      </p:sp>
      <p:sp>
        <p:nvSpPr>
          <p:cNvPr id="3" name="Content Placeholder 2">
            <a:extLst>
              <a:ext uri="{FF2B5EF4-FFF2-40B4-BE49-F238E27FC236}">
                <a16:creationId xmlns:a16="http://schemas.microsoft.com/office/drawing/2014/main" id="{66F6E2EE-0CCC-6749-9EA8-94D02D9A2B03}"/>
              </a:ext>
            </a:extLst>
          </p:cNvPr>
          <p:cNvSpPr>
            <a:spLocks noGrp="1"/>
          </p:cNvSpPr>
          <p:nvPr>
            <p:ph idx="1"/>
          </p:nvPr>
        </p:nvSpPr>
        <p:spPr/>
        <p:txBody>
          <a:bodyPr/>
          <a:lstStyle/>
          <a:p>
            <a:r>
              <a:rPr lang="en-US" dirty="0">
                <a:hlinkClick r:id="rId2"/>
              </a:rPr>
              <a:t>http://scs.ryerson.ca/~aharley/vis/conv/</a:t>
            </a:r>
            <a:r>
              <a:rPr lang="en-US" dirty="0"/>
              <a:t> </a:t>
            </a:r>
          </a:p>
        </p:txBody>
      </p:sp>
      <p:pic>
        <p:nvPicPr>
          <p:cNvPr id="4" name="Picture 3">
            <a:extLst>
              <a:ext uri="{FF2B5EF4-FFF2-40B4-BE49-F238E27FC236}">
                <a16:creationId xmlns:a16="http://schemas.microsoft.com/office/drawing/2014/main" id="{3540EEDA-BF72-094D-9A22-C3D31B0B94E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9105" y="1698170"/>
            <a:ext cx="6925790" cy="4516247"/>
          </a:xfrm>
          <a:prstGeom prst="rect">
            <a:avLst/>
          </a:prstGeom>
        </p:spPr>
      </p:pic>
    </p:spTree>
    <p:extLst>
      <p:ext uri="{BB962C8B-B14F-4D97-AF65-F5344CB8AC3E}">
        <p14:creationId xmlns:p14="http://schemas.microsoft.com/office/powerpoint/2010/main" val="654697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5E2DE-264E-DE46-BAA2-2C833FB2D631}"/>
              </a:ext>
            </a:extLst>
          </p:cNvPr>
          <p:cNvSpPr>
            <a:spLocks noGrp="1"/>
          </p:cNvSpPr>
          <p:nvPr>
            <p:ph type="title"/>
          </p:nvPr>
        </p:nvSpPr>
        <p:spPr/>
        <p:txBody>
          <a:bodyPr/>
          <a:lstStyle/>
          <a:p>
            <a:r>
              <a:rPr lang="en-US" dirty="0"/>
              <a:t>Feature Visualization</a:t>
            </a:r>
          </a:p>
        </p:txBody>
      </p:sp>
      <p:sp>
        <p:nvSpPr>
          <p:cNvPr id="3" name="Content Placeholder 2">
            <a:extLst>
              <a:ext uri="{FF2B5EF4-FFF2-40B4-BE49-F238E27FC236}">
                <a16:creationId xmlns:a16="http://schemas.microsoft.com/office/drawing/2014/main" id="{F2923D6B-7F4C-7741-9697-7A1FD9523563}"/>
              </a:ext>
            </a:extLst>
          </p:cNvPr>
          <p:cNvSpPr>
            <a:spLocks noGrp="1"/>
          </p:cNvSpPr>
          <p:nvPr>
            <p:ph idx="1"/>
          </p:nvPr>
        </p:nvSpPr>
        <p:spPr/>
        <p:txBody>
          <a:bodyPr>
            <a:normAutofit/>
          </a:bodyPr>
          <a:lstStyle/>
          <a:p>
            <a:r>
              <a:rPr lang="en-US" sz="2000" b="1" dirty="0"/>
              <a:t>Visualize the weights of Conv/FC Filters:</a:t>
            </a:r>
            <a:r>
              <a:rPr lang="en-US" sz="2000" dirty="0"/>
              <a:t> these are usually most interpretable on the first CONV layer which is looking directly at the raw pixel data, but it is possible to also show the filter weights deeper in the network. </a:t>
            </a:r>
          </a:p>
        </p:txBody>
      </p:sp>
      <p:pic>
        <p:nvPicPr>
          <p:cNvPr id="4" name="Picture 3">
            <a:extLst>
              <a:ext uri="{FF2B5EF4-FFF2-40B4-BE49-F238E27FC236}">
                <a16:creationId xmlns:a16="http://schemas.microsoft.com/office/drawing/2014/main" id="{452F3F1C-5139-8D4F-8743-5EC082E009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69571" y="2352155"/>
            <a:ext cx="6204857" cy="3979454"/>
          </a:xfrm>
          <a:prstGeom prst="rect">
            <a:avLst/>
          </a:prstGeom>
        </p:spPr>
      </p:pic>
    </p:spTree>
    <p:extLst>
      <p:ext uri="{BB962C8B-B14F-4D97-AF65-F5344CB8AC3E}">
        <p14:creationId xmlns:p14="http://schemas.microsoft.com/office/powerpoint/2010/main" val="6093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4177-FB0E-474F-995F-2E2EE793B972}"/>
              </a:ext>
            </a:extLst>
          </p:cNvPr>
          <p:cNvSpPr>
            <a:spLocks noGrp="1"/>
          </p:cNvSpPr>
          <p:nvPr>
            <p:ph type="title"/>
          </p:nvPr>
        </p:nvSpPr>
        <p:spPr/>
        <p:txBody>
          <a:bodyPr/>
          <a:lstStyle/>
          <a:p>
            <a:r>
              <a:rPr lang="en-US" dirty="0"/>
              <a:t>BP example with one-half squared loss</a:t>
            </a:r>
          </a:p>
        </p:txBody>
      </p:sp>
      <p:pic>
        <p:nvPicPr>
          <p:cNvPr id="6" name="Picture 5">
            <a:extLst>
              <a:ext uri="{FF2B5EF4-FFF2-40B4-BE49-F238E27FC236}">
                <a16:creationId xmlns:a16="http://schemas.microsoft.com/office/drawing/2014/main" id="{951A01B8-AE1D-8246-B521-1A60B5B51E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32437" y="2593975"/>
            <a:ext cx="3046777" cy="1670050"/>
          </a:xfrm>
          <a:prstGeom prst="rect">
            <a:avLst/>
          </a:prstGeom>
        </p:spPr>
      </p:pic>
      <p:sp>
        <p:nvSpPr>
          <p:cNvPr id="9" name="TextBox 8">
            <a:extLst>
              <a:ext uri="{FF2B5EF4-FFF2-40B4-BE49-F238E27FC236}">
                <a16:creationId xmlns:a16="http://schemas.microsoft.com/office/drawing/2014/main" id="{614649F3-871F-F541-9152-2D0EABC17C1A}"/>
              </a:ext>
            </a:extLst>
          </p:cNvPr>
          <p:cNvSpPr txBox="1"/>
          <p:nvPr/>
        </p:nvSpPr>
        <p:spPr>
          <a:xfrm>
            <a:off x="6040164" y="1793332"/>
            <a:ext cx="1915909" cy="369332"/>
          </a:xfrm>
          <a:prstGeom prst="rect">
            <a:avLst/>
          </a:prstGeom>
          <a:noFill/>
        </p:spPr>
        <p:txBody>
          <a:bodyPr wrap="none" rtlCol="0">
            <a:spAutoFit/>
          </a:bodyPr>
          <a:lstStyle/>
          <a:p>
            <a:r>
              <a:rPr lang="en-US" dirty="0"/>
              <a:t>Backpropagation</a:t>
            </a:r>
          </a:p>
        </p:txBody>
      </p:sp>
      <p:sp>
        <p:nvSpPr>
          <p:cNvPr id="12" name="Rectangle 11">
            <a:extLst>
              <a:ext uri="{FF2B5EF4-FFF2-40B4-BE49-F238E27FC236}">
                <a16:creationId xmlns:a16="http://schemas.microsoft.com/office/drawing/2014/main" id="{F3C79289-258D-0C45-A9B9-9B375F24F227}"/>
              </a:ext>
            </a:extLst>
          </p:cNvPr>
          <p:cNvSpPr/>
          <p:nvPr/>
        </p:nvSpPr>
        <p:spPr>
          <a:xfrm>
            <a:off x="8633712" y="2901462"/>
            <a:ext cx="325316" cy="861646"/>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Loss</a:t>
            </a:r>
          </a:p>
        </p:txBody>
      </p:sp>
      <p:sp>
        <p:nvSpPr>
          <p:cNvPr id="15" name="TextBox 14">
            <a:extLst>
              <a:ext uri="{FF2B5EF4-FFF2-40B4-BE49-F238E27FC236}">
                <a16:creationId xmlns:a16="http://schemas.microsoft.com/office/drawing/2014/main" id="{66E83D32-B15A-CD4A-B481-9485B017A9B6}"/>
              </a:ext>
            </a:extLst>
          </p:cNvPr>
          <p:cNvSpPr txBox="1"/>
          <p:nvPr/>
        </p:nvSpPr>
        <p:spPr>
          <a:xfrm>
            <a:off x="7592598" y="4079359"/>
            <a:ext cx="1377300" cy="369332"/>
          </a:xfrm>
          <a:prstGeom prst="rect">
            <a:avLst/>
          </a:prstGeom>
          <a:noFill/>
        </p:spPr>
        <p:txBody>
          <a:bodyPr wrap="none" rtlCol="0">
            <a:spAutoFit/>
          </a:bodyPr>
          <a:lstStyle/>
          <a:p>
            <a:r>
              <a:rPr lang="en-US" sz="1400" dirty="0"/>
              <a:t>Ground-truth</a:t>
            </a:r>
            <a:r>
              <a:rPr lang="en-US" dirty="0"/>
              <a:t> y</a:t>
            </a:r>
          </a:p>
        </p:txBody>
      </p:sp>
      <p:cxnSp>
        <p:nvCxnSpPr>
          <p:cNvPr id="17" name="Straight Arrow Connector 16">
            <a:extLst>
              <a:ext uri="{FF2B5EF4-FFF2-40B4-BE49-F238E27FC236}">
                <a16:creationId xmlns:a16="http://schemas.microsoft.com/office/drawing/2014/main" id="{9514B493-D601-C340-A316-3FF16E3C60AF}"/>
              </a:ext>
            </a:extLst>
          </p:cNvPr>
          <p:cNvCxnSpPr>
            <a:cxnSpLocks/>
          </p:cNvCxnSpPr>
          <p:nvPr/>
        </p:nvCxnSpPr>
        <p:spPr>
          <a:xfrm flipV="1">
            <a:off x="8796370" y="3833177"/>
            <a:ext cx="0" cy="3162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D787EC2B-8F4F-7044-ACD7-2C6438FF07FB}"/>
              </a:ext>
            </a:extLst>
          </p:cNvPr>
          <p:cNvCxnSpPr/>
          <p:nvPr/>
        </p:nvCxnSpPr>
        <p:spPr>
          <a:xfrm flipH="1">
            <a:off x="5532437" y="2162664"/>
            <a:ext cx="3066439"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5960C8F-8268-6045-A980-04221522489A}"/>
              </a:ext>
            </a:extLst>
          </p:cNvPr>
          <p:cNvSpPr txBox="1"/>
          <p:nvPr/>
        </p:nvSpPr>
        <p:spPr>
          <a:xfrm>
            <a:off x="5890847" y="3000558"/>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1</a:t>
            </a:r>
          </a:p>
        </p:txBody>
      </p:sp>
      <p:sp>
        <p:nvSpPr>
          <p:cNvPr id="24" name="TextBox 23">
            <a:extLst>
              <a:ext uri="{FF2B5EF4-FFF2-40B4-BE49-F238E27FC236}">
                <a16:creationId xmlns:a16="http://schemas.microsoft.com/office/drawing/2014/main" id="{5E88F957-023B-F74B-8876-275E6E2DD8EF}"/>
              </a:ext>
            </a:extLst>
          </p:cNvPr>
          <p:cNvSpPr txBox="1"/>
          <p:nvPr/>
        </p:nvSpPr>
        <p:spPr>
          <a:xfrm>
            <a:off x="5929319" y="3543784"/>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1</a:t>
            </a:r>
          </a:p>
        </p:txBody>
      </p:sp>
      <p:sp>
        <p:nvSpPr>
          <p:cNvPr id="27" name="TextBox 26">
            <a:extLst>
              <a:ext uri="{FF2B5EF4-FFF2-40B4-BE49-F238E27FC236}">
                <a16:creationId xmlns:a16="http://schemas.microsoft.com/office/drawing/2014/main" id="{9FC1FE83-A5BD-AA47-9926-4766C58A3AED}"/>
              </a:ext>
            </a:extLst>
          </p:cNvPr>
          <p:cNvSpPr txBox="1"/>
          <p:nvPr/>
        </p:nvSpPr>
        <p:spPr>
          <a:xfrm>
            <a:off x="6709997" y="3000558"/>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2</a:t>
            </a:r>
          </a:p>
        </p:txBody>
      </p:sp>
      <p:sp>
        <p:nvSpPr>
          <p:cNvPr id="34" name="TextBox 33">
            <a:extLst>
              <a:ext uri="{FF2B5EF4-FFF2-40B4-BE49-F238E27FC236}">
                <a16:creationId xmlns:a16="http://schemas.microsoft.com/office/drawing/2014/main" id="{F27A4C9A-F9FC-3E42-B170-CE54572D82E8}"/>
              </a:ext>
            </a:extLst>
          </p:cNvPr>
          <p:cNvSpPr txBox="1"/>
          <p:nvPr/>
        </p:nvSpPr>
        <p:spPr>
          <a:xfrm>
            <a:off x="6785487" y="3543784"/>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2</a:t>
            </a:r>
          </a:p>
        </p:txBody>
      </p:sp>
      <p:sp>
        <p:nvSpPr>
          <p:cNvPr id="36" name="TextBox 35">
            <a:extLst>
              <a:ext uri="{FF2B5EF4-FFF2-40B4-BE49-F238E27FC236}">
                <a16:creationId xmlns:a16="http://schemas.microsoft.com/office/drawing/2014/main" id="{6E922AE7-42CC-584B-9702-2361B49E5AFD}"/>
              </a:ext>
            </a:extLst>
          </p:cNvPr>
          <p:cNvSpPr txBox="1"/>
          <p:nvPr/>
        </p:nvSpPr>
        <p:spPr>
          <a:xfrm>
            <a:off x="7438363" y="2973831"/>
            <a:ext cx="487634" cy="369332"/>
          </a:xfrm>
          <a:prstGeom prst="rect">
            <a:avLst/>
          </a:prstGeom>
          <a:noFill/>
        </p:spPr>
        <p:txBody>
          <a:bodyPr wrap="none" rtlCol="0">
            <a:spAutoFit/>
          </a:bodyPr>
          <a:lstStyle/>
          <a:p>
            <a:r>
              <a:rPr lang="en-US" b="1" dirty="0">
                <a:solidFill>
                  <a:schemeClr val="accent3"/>
                </a:solidFill>
              </a:rPr>
              <a:t>W</a:t>
            </a:r>
            <a:r>
              <a:rPr lang="en-US" b="1" baseline="30000" dirty="0">
                <a:solidFill>
                  <a:schemeClr val="accent3"/>
                </a:solidFill>
              </a:rPr>
              <a:t>3</a:t>
            </a:r>
          </a:p>
        </p:txBody>
      </p:sp>
      <p:sp>
        <p:nvSpPr>
          <p:cNvPr id="37" name="TextBox 36">
            <a:extLst>
              <a:ext uri="{FF2B5EF4-FFF2-40B4-BE49-F238E27FC236}">
                <a16:creationId xmlns:a16="http://schemas.microsoft.com/office/drawing/2014/main" id="{3C1DD3CD-0510-B041-B531-4EA0EE61E31D}"/>
              </a:ext>
            </a:extLst>
          </p:cNvPr>
          <p:cNvSpPr txBox="1"/>
          <p:nvPr/>
        </p:nvSpPr>
        <p:spPr>
          <a:xfrm>
            <a:off x="7476835" y="3542748"/>
            <a:ext cx="410690" cy="369332"/>
          </a:xfrm>
          <a:prstGeom prst="rect">
            <a:avLst/>
          </a:prstGeom>
          <a:noFill/>
        </p:spPr>
        <p:txBody>
          <a:bodyPr wrap="none" rtlCol="0">
            <a:spAutoFit/>
          </a:bodyPr>
          <a:lstStyle/>
          <a:p>
            <a:r>
              <a:rPr lang="en-US" b="1" dirty="0">
                <a:solidFill>
                  <a:schemeClr val="accent3"/>
                </a:solidFill>
              </a:rPr>
              <a:t>b</a:t>
            </a:r>
            <a:r>
              <a:rPr lang="en-US" b="1" baseline="30000" dirty="0">
                <a:solidFill>
                  <a:schemeClr val="accent3"/>
                </a:solidFill>
              </a:rPr>
              <a:t>3</a:t>
            </a:r>
          </a:p>
        </p:txBody>
      </p:sp>
      <p:sp>
        <p:nvSpPr>
          <p:cNvPr id="16" name="Rectangle 15">
            <a:extLst>
              <a:ext uri="{FF2B5EF4-FFF2-40B4-BE49-F238E27FC236}">
                <a16:creationId xmlns:a16="http://schemas.microsoft.com/office/drawing/2014/main" id="{566494E2-5D30-6A4C-A5C8-B97E4FA36E24}"/>
              </a:ext>
            </a:extLst>
          </p:cNvPr>
          <p:cNvSpPr/>
          <p:nvPr/>
        </p:nvSpPr>
        <p:spPr>
          <a:xfrm>
            <a:off x="6340009" y="2514600"/>
            <a:ext cx="369988" cy="1248508"/>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1692CA-4B3D-4A4D-AA1F-A1BA76415B44}"/>
              </a:ext>
            </a:extLst>
          </p:cNvPr>
          <p:cNvSpPr/>
          <p:nvPr/>
        </p:nvSpPr>
        <p:spPr>
          <a:xfrm>
            <a:off x="7167323" y="2754086"/>
            <a:ext cx="369988" cy="816428"/>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61ED96A-5870-3847-8E91-C5CEAE312BFB}"/>
              </a:ext>
            </a:extLst>
          </p:cNvPr>
          <p:cNvSpPr/>
          <p:nvPr/>
        </p:nvSpPr>
        <p:spPr>
          <a:xfrm>
            <a:off x="7842331" y="2949868"/>
            <a:ext cx="340001" cy="773046"/>
          </a:xfrm>
          <a:prstGeom prst="rect">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8CC4467-B9FB-4B46-81D3-DFC28AC3EDBF}"/>
              </a:ext>
            </a:extLst>
          </p:cNvPr>
          <p:cNvSpPr txBox="1"/>
          <p:nvPr/>
        </p:nvSpPr>
        <p:spPr>
          <a:xfrm>
            <a:off x="1333372" y="1325484"/>
            <a:ext cx="2467342" cy="369332"/>
          </a:xfrm>
          <a:prstGeom prst="rect">
            <a:avLst/>
          </a:prstGeom>
          <a:noFill/>
        </p:spPr>
        <p:txBody>
          <a:bodyPr wrap="none" rtlCol="0">
            <a:spAutoFit/>
          </a:bodyPr>
          <a:lstStyle/>
          <a:p>
            <a:r>
              <a:rPr lang="en-US" b="1" dirty="0"/>
              <a:t>Pseudo-code for BP:</a:t>
            </a:r>
          </a:p>
        </p:txBody>
      </p:sp>
      <p:pic>
        <p:nvPicPr>
          <p:cNvPr id="7" name="Picture 6">
            <a:extLst>
              <a:ext uri="{FF2B5EF4-FFF2-40B4-BE49-F238E27FC236}">
                <a16:creationId xmlns:a16="http://schemas.microsoft.com/office/drawing/2014/main" id="{621C073F-75DE-5246-8991-E0E07EB60347}"/>
              </a:ext>
            </a:extLst>
          </p:cNvPr>
          <p:cNvPicPr>
            <a:picLocks noChangeAspect="1"/>
          </p:cNvPicPr>
          <p:nvPr/>
        </p:nvPicPr>
        <p:blipFill>
          <a:blip r:embed="rId3"/>
          <a:stretch>
            <a:fillRect/>
          </a:stretch>
        </p:blipFill>
        <p:spPr>
          <a:xfrm>
            <a:off x="2256763" y="5261561"/>
            <a:ext cx="5181600" cy="355600"/>
          </a:xfrm>
          <a:prstGeom prst="rect">
            <a:avLst/>
          </a:prstGeom>
        </p:spPr>
      </p:pic>
      <p:pic>
        <p:nvPicPr>
          <p:cNvPr id="8" name="Picture 7">
            <a:extLst>
              <a:ext uri="{FF2B5EF4-FFF2-40B4-BE49-F238E27FC236}">
                <a16:creationId xmlns:a16="http://schemas.microsoft.com/office/drawing/2014/main" id="{3263A8AB-5751-054A-812C-6E02F34CFD4D}"/>
              </a:ext>
            </a:extLst>
          </p:cNvPr>
          <p:cNvPicPr>
            <a:picLocks noChangeAspect="1"/>
          </p:cNvPicPr>
          <p:nvPr/>
        </p:nvPicPr>
        <p:blipFill>
          <a:blip r:embed="rId4"/>
          <a:stretch>
            <a:fillRect/>
          </a:stretch>
        </p:blipFill>
        <p:spPr>
          <a:xfrm>
            <a:off x="2256763" y="5704716"/>
            <a:ext cx="4838700" cy="368300"/>
          </a:xfrm>
          <a:prstGeom prst="rect">
            <a:avLst/>
          </a:prstGeom>
        </p:spPr>
      </p:pic>
      <p:grpSp>
        <p:nvGrpSpPr>
          <p:cNvPr id="19" name="Group 18">
            <a:extLst>
              <a:ext uri="{FF2B5EF4-FFF2-40B4-BE49-F238E27FC236}">
                <a16:creationId xmlns:a16="http://schemas.microsoft.com/office/drawing/2014/main" id="{6375B4D5-1F3E-FD41-A81F-A744442FEE30}"/>
              </a:ext>
            </a:extLst>
          </p:cNvPr>
          <p:cNvGrpSpPr/>
          <p:nvPr/>
        </p:nvGrpSpPr>
        <p:grpSpPr>
          <a:xfrm>
            <a:off x="501005" y="1858956"/>
            <a:ext cx="4714112" cy="3021867"/>
            <a:chOff x="501005" y="1858956"/>
            <a:chExt cx="4714112" cy="3021867"/>
          </a:xfrm>
        </p:grpSpPr>
        <p:pic>
          <p:nvPicPr>
            <p:cNvPr id="5" name="Picture 4">
              <a:extLst>
                <a:ext uri="{FF2B5EF4-FFF2-40B4-BE49-F238E27FC236}">
                  <a16:creationId xmlns:a16="http://schemas.microsoft.com/office/drawing/2014/main" id="{9D10B145-F6A7-984A-9B4D-782F0A210D3B}"/>
                </a:ext>
              </a:extLst>
            </p:cNvPr>
            <p:cNvPicPr>
              <a:picLocks noChangeAspect="1"/>
            </p:cNvPicPr>
            <p:nvPr/>
          </p:nvPicPr>
          <p:blipFill>
            <a:blip r:embed="rId5"/>
            <a:stretch>
              <a:fillRect/>
            </a:stretch>
          </p:blipFill>
          <p:spPr>
            <a:xfrm>
              <a:off x="501005" y="1858956"/>
              <a:ext cx="4714112" cy="3021867"/>
            </a:xfrm>
            <a:prstGeom prst="rect">
              <a:avLst/>
            </a:prstGeom>
          </p:spPr>
        </p:pic>
        <p:sp>
          <p:nvSpPr>
            <p:cNvPr id="18" name="TextBox 17">
              <a:extLst>
                <a:ext uri="{FF2B5EF4-FFF2-40B4-BE49-F238E27FC236}">
                  <a16:creationId xmlns:a16="http://schemas.microsoft.com/office/drawing/2014/main" id="{E96EE5A6-C9CF-5B4C-94EC-9C720E47D079}"/>
                </a:ext>
              </a:extLst>
            </p:cNvPr>
            <p:cNvSpPr txBox="1"/>
            <p:nvPr/>
          </p:nvSpPr>
          <p:spPr>
            <a:xfrm>
              <a:off x="895123" y="2198915"/>
              <a:ext cx="300082" cy="369332"/>
            </a:xfrm>
            <a:prstGeom prst="rect">
              <a:avLst/>
            </a:prstGeom>
            <a:noFill/>
          </p:spPr>
          <p:txBody>
            <a:bodyPr wrap="none" rtlCol="0">
              <a:spAutoFit/>
            </a:bodyPr>
            <a:lstStyle/>
            <a:p>
              <a:r>
                <a:rPr lang="en-US" dirty="0"/>
                <a:t>k</a:t>
              </a:r>
            </a:p>
          </p:txBody>
        </p:sp>
      </p:grpSp>
      <p:sp>
        <p:nvSpPr>
          <p:cNvPr id="21" name="TextBox 20">
            <a:extLst>
              <a:ext uri="{FF2B5EF4-FFF2-40B4-BE49-F238E27FC236}">
                <a16:creationId xmlns:a16="http://schemas.microsoft.com/office/drawing/2014/main" id="{C307DCE9-AA07-F84C-8006-DD8BA7A93621}"/>
              </a:ext>
            </a:extLst>
          </p:cNvPr>
          <p:cNvSpPr txBox="1"/>
          <p:nvPr/>
        </p:nvSpPr>
        <p:spPr>
          <a:xfrm>
            <a:off x="1959172" y="2213566"/>
            <a:ext cx="2323072" cy="307777"/>
          </a:xfrm>
          <a:prstGeom prst="rect">
            <a:avLst/>
          </a:prstGeom>
          <a:noFill/>
        </p:spPr>
        <p:txBody>
          <a:bodyPr wrap="none" rtlCol="0">
            <a:spAutoFit/>
          </a:bodyPr>
          <a:lstStyle/>
          <a:p>
            <a:r>
              <a:rPr lang="en-US" sz="1400" dirty="0">
                <a:solidFill>
                  <a:schemeClr val="accent3"/>
                </a:solidFill>
              </a:rPr>
              <a:t>For all examples in a batch</a:t>
            </a:r>
          </a:p>
        </p:txBody>
      </p:sp>
      <p:sp>
        <p:nvSpPr>
          <p:cNvPr id="22" name="Oval 21">
            <a:extLst>
              <a:ext uri="{FF2B5EF4-FFF2-40B4-BE49-F238E27FC236}">
                <a16:creationId xmlns:a16="http://schemas.microsoft.com/office/drawing/2014/main" id="{0A05D126-BE58-1345-B32B-63F4FD7AF64A}"/>
              </a:ext>
            </a:extLst>
          </p:cNvPr>
          <p:cNvSpPr/>
          <p:nvPr/>
        </p:nvSpPr>
        <p:spPr>
          <a:xfrm>
            <a:off x="3646713" y="3833177"/>
            <a:ext cx="457200" cy="510223"/>
          </a:xfrm>
          <a:prstGeom prst="ellipse">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482D3C6-8D45-1444-B156-75E953108864}"/>
              </a:ext>
            </a:extLst>
          </p:cNvPr>
          <p:cNvSpPr txBox="1"/>
          <p:nvPr/>
        </p:nvSpPr>
        <p:spPr>
          <a:xfrm>
            <a:off x="4051221" y="4555269"/>
            <a:ext cx="774571" cy="369332"/>
          </a:xfrm>
          <a:prstGeom prst="rect">
            <a:avLst/>
          </a:prstGeom>
          <a:noFill/>
        </p:spPr>
        <p:txBody>
          <a:bodyPr wrap="none" rtlCol="0">
            <a:spAutoFit/>
          </a:bodyPr>
          <a:lstStyle/>
          <a:p>
            <a:r>
              <a:rPr lang="en-US" dirty="0">
                <a:solidFill>
                  <a:schemeClr val="accent3"/>
                </a:solidFill>
              </a:rPr>
              <a:t>Why?</a:t>
            </a:r>
          </a:p>
        </p:txBody>
      </p:sp>
    </p:spTree>
    <p:extLst>
      <p:ext uri="{BB962C8B-B14F-4D97-AF65-F5344CB8AC3E}">
        <p14:creationId xmlns:p14="http://schemas.microsoft.com/office/powerpoint/2010/main" val="76548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AB1D-A3DA-0545-B406-E2CC77F9EBC2}"/>
              </a:ext>
            </a:extLst>
          </p:cNvPr>
          <p:cNvSpPr>
            <a:spLocks noGrp="1"/>
          </p:cNvSpPr>
          <p:nvPr>
            <p:ph type="title"/>
          </p:nvPr>
        </p:nvSpPr>
        <p:spPr/>
        <p:txBody>
          <a:bodyPr/>
          <a:lstStyle/>
          <a:p>
            <a:r>
              <a:rPr lang="en-US" dirty="0"/>
              <a:t>Feature Visualization</a:t>
            </a:r>
          </a:p>
        </p:txBody>
      </p:sp>
      <p:sp>
        <p:nvSpPr>
          <p:cNvPr id="3" name="Content Placeholder 2">
            <a:extLst>
              <a:ext uri="{FF2B5EF4-FFF2-40B4-BE49-F238E27FC236}">
                <a16:creationId xmlns:a16="http://schemas.microsoft.com/office/drawing/2014/main" id="{7E5BE712-8DA9-A54F-8978-B18B0A080599}"/>
              </a:ext>
            </a:extLst>
          </p:cNvPr>
          <p:cNvSpPr>
            <a:spLocks noGrp="1"/>
          </p:cNvSpPr>
          <p:nvPr>
            <p:ph idx="1"/>
          </p:nvPr>
        </p:nvSpPr>
        <p:spPr/>
        <p:txBody>
          <a:bodyPr/>
          <a:lstStyle/>
          <a:p>
            <a:r>
              <a:rPr lang="en-US" dirty="0"/>
              <a:t>Retrieving images that maximally activate a neuron, and showing the receptive field of that neuron.  </a:t>
            </a:r>
          </a:p>
        </p:txBody>
      </p:sp>
      <p:pic>
        <p:nvPicPr>
          <p:cNvPr id="4" name="Picture 3">
            <a:extLst>
              <a:ext uri="{FF2B5EF4-FFF2-40B4-BE49-F238E27FC236}">
                <a16:creationId xmlns:a16="http://schemas.microsoft.com/office/drawing/2014/main" id="{EF36FA74-48B0-ED49-B0F8-8ECD2B2253E9}"/>
              </a:ext>
            </a:extLst>
          </p:cNvPr>
          <p:cNvPicPr>
            <a:picLocks noChangeAspect="1"/>
          </p:cNvPicPr>
          <p:nvPr/>
        </p:nvPicPr>
        <p:blipFill>
          <a:blip r:embed="rId2"/>
          <a:stretch>
            <a:fillRect/>
          </a:stretch>
        </p:blipFill>
        <p:spPr>
          <a:xfrm>
            <a:off x="0" y="2042718"/>
            <a:ext cx="9144000" cy="4486807"/>
          </a:xfrm>
          <a:prstGeom prst="rect">
            <a:avLst/>
          </a:prstGeom>
        </p:spPr>
      </p:pic>
    </p:spTree>
    <p:extLst>
      <p:ext uri="{BB962C8B-B14F-4D97-AF65-F5344CB8AC3E}">
        <p14:creationId xmlns:p14="http://schemas.microsoft.com/office/powerpoint/2010/main" val="2294704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62D9-6698-EC49-A384-170733EA2FE1}"/>
              </a:ext>
            </a:extLst>
          </p:cNvPr>
          <p:cNvSpPr>
            <a:spLocks noGrp="1"/>
          </p:cNvSpPr>
          <p:nvPr>
            <p:ph type="title"/>
          </p:nvPr>
        </p:nvSpPr>
        <p:spPr/>
        <p:txBody>
          <a:bodyPr/>
          <a:lstStyle/>
          <a:p>
            <a:r>
              <a:rPr lang="en-US" dirty="0"/>
              <a:t>Feature Visualization	</a:t>
            </a:r>
          </a:p>
        </p:txBody>
      </p:sp>
      <p:sp>
        <p:nvSpPr>
          <p:cNvPr id="3" name="Content Placeholder 2">
            <a:extLst>
              <a:ext uri="{FF2B5EF4-FFF2-40B4-BE49-F238E27FC236}">
                <a16:creationId xmlns:a16="http://schemas.microsoft.com/office/drawing/2014/main" id="{34D94DC7-2690-2347-96F7-CFB44E8F94F0}"/>
              </a:ext>
            </a:extLst>
          </p:cNvPr>
          <p:cNvSpPr>
            <a:spLocks noGrp="1"/>
          </p:cNvSpPr>
          <p:nvPr>
            <p:ph idx="1"/>
          </p:nvPr>
        </p:nvSpPr>
        <p:spPr/>
        <p:txBody>
          <a:bodyPr>
            <a:normAutofit/>
          </a:bodyPr>
          <a:lstStyle/>
          <a:p>
            <a:r>
              <a:rPr lang="en-US" sz="2000" dirty="0"/>
              <a:t>Embedding the codes with t-SNE, which preserves relative distance among samples in different embedding spaces. </a:t>
            </a:r>
          </a:p>
          <a:p>
            <a:pPr lvl="1"/>
            <a:r>
              <a:rPr lang="en-US" sz="1800" dirty="0"/>
              <a:t>E.g., Get 2-dimentional vector for each image based on the 4096-dimensional vector from </a:t>
            </a:r>
            <a:r>
              <a:rPr lang="en-US" sz="1800" dirty="0" err="1"/>
              <a:t>AlexNet</a:t>
            </a:r>
            <a:r>
              <a:rPr lang="en-US" sz="1800" dirty="0"/>
              <a:t>.</a:t>
            </a:r>
          </a:p>
        </p:txBody>
      </p:sp>
      <p:pic>
        <p:nvPicPr>
          <p:cNvPr id="4" name="Picture 3">
            <a:extLst>
              <a:ext uri="{FF2B5EF4-FFF2-40B4-BE49-F238E27FC236}">
                <a16:creationId xmlns:a16="http://schemas.microsoft.com/office/drawing/2014/main" id="{14158BC8-87F0-874A-A769-F234C05DE02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02508" y="2590542"/>
            <a:ext cx="3938983" cy="3938983"/>
          </a:xfrm>
          <a:prstGeom prst="rect">
            <a:avLst/>
          </a:prstGeom>
        </p:spPr>
      </p:pic>
    </p:spTree>
    <p:extLst>
      <p:ext uri="{BB962C8B-B14F-4D97-AF65-F5344CB8AC3E}">
        <p14:creationId xmlns:p14="http://schemas.microsoft.com/office/powerpoint/2010/main" val="4068063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62D9-6698-EC49-A384-170733EA2FE1}"/>
              </a:ext>
            </a:extLst>
          </p:cNvPr>
          <p:cNvSpPr>
            <a:spLocks noGrp="1"/>
          </p:cNvSpPr>
          <p:nvPr>
            <p:ph type="title"/>
          </p:nvPr>
        </p:nvSpPr>
        <p:spPr/>
        <p:txBody>
          <a:bodyPr/>
          <a:lstStyle/>
          <a:p>
            <a:r>
              <a:rPr lang="en-US" dirty="0"/>
              <a:t>Feature Visualization	</a:t>
            </a:r>
          </a:p>
        </p:txBody>
      </p:sp>
      <p:sp>
        <p:nvSpPr>
          <p:cNvPr id="3" name="Content Placeholder 2">
            <a:extLst>
              <a:ext uri="{FF2B5EF4-FFF2-40B4-BE49-F238E27FC236}">
                <a16:creationId xmlns:a16="http://schemas.microsoft.com/office/drawing/2014/main" id="{34D94DC7-2690-2347-96F7-CFB44E8F94F0}"/>
              </a:ext>
            </a:extLst>
          </p:cNvPr>
          <p:cNvSpPr>
            <a:spLocks noGrp="1"/>
          </p:cNvSpPr>
          <p:nvPr>
            <p:ph idx="1"/>
          </p:nvPr>
        </p:nvSpPr>
        <p:spPr/>
        <p:txBody>
          <a:bodyPr/>
          <a:lstStyle/>
          <a:p>
            <a:r>
              <a:rPr lang="en-US" dirty="0"/>
              <a:t>Embedding the codes with t-SNE, which preserves relative distance among samples in different embedding spaces. </a:t>
            </a:r>
          </a:p>
        </p:txBody>
      </p:sp>
      <p:pic>
        <p:nvPicPr>
          <p:cNvPr id="5" name="Picture 4">
            <a:extLst>
              <a:ext uri="{FF2B5EF4-FFF2-40B4-BE49-F238E27FC236}">
                <a16:creationId xmlns:a16="http://schemas.microsoft.com/office/drawing/2014/main" id="{B08AACAE-16F2-DB4A-8087-7545E52916DF}"/>
              </a:ext>
            </a:extLst>
          </p:cNvPr>
          <p:cNvPicPr>
            <a:picLocks noChangeAspect="1"/>
          </p:cNvPicPr>
          <p:nvPr/>
        </p:nvPicPr>
        <p:blipFill>
          <a:blip r:embed="rId2"/>
          <a:stretch>
            <a:fillRect/>
          </a:stretch>
        </p:blipFill>
        <p:spPr>
          <a:xfrm>
            <a:off x="0" y="2003254"/>
            <a:ext cx="9144000" cy="4419033"/>
          </a:xfrm>
          <a:prstGeom prst="rect">
            <a:avLst/>
          </a:prstGeom>
        </p:spPr>
      </p:pic>
    </p:spTree>
    <p:extLst>
      <p:ext uri="{BB962C8B-B14F-4D97-AF65-F5344CB8AC3E}">
        <p14:creationId xmlns:p14="http://schemas.microsoft.com/office/powerpoint/2010/main" val="1985974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574B-55F3-CA41-8A2A-7801671C5673}"/>
              </a:ext>
            </a:extLst>
          </p:cNvPr>
          <p:cNvSpPr>
            <a:spLocks noGrp="1"/>
          </p:cNvSpPr>
          <p:nvPr>
            <p:ph type="title"/>
          </p:nvPr>
        </p:nvSpPr>
        <p:spPr/>
        <p:txBody>
          <a:bodyPr/>
          <a:lstStyle/>
          <a:p>
            <a:r>
              <a:rPr lang="en-US" dirty="0"/>
              <a:t>Feature Visualization</a:t>
            </a:r>
          </a:p>
        </p:txBody>
      </p:sp>
      <p:sp>
        <p:nvSpPr>
          <p:cNvPr id="3" name="Content Placeholder 2">
            <a:extLst>
              <a:ext uri="{FF2B5EF4-FFF2-40B4-BE49-F238E27FC236}">
                <a16:creationId xmlns:a16="http://schemas.microsoft.com/office/drawing/2014/main" id="{480669A7-4017-2546-A0EA-53F7DBFF474E}"/>
              </a:ext>
            </a:extLst>
          </p:cNvPr>
          <p:cNvSpPr>
            <a:spLocks noGrp="1"/>
          </p:cNvSpPr>
          <p:nvPr>
            <p:ph idx="1"/>
          </p:nvPr>
        </p:nvSpPr>
        <p:spPr/>
        <p:txBody>
          <a:bodyPr>
            <a:normAutofit/>
          </a:bodyPr>
          <a:lstStyle/>
          <a:p>
            <a:r>
              <a:rPr lang="en-US" sz="2000" b="1" dirty="0"/>
              <a:t>Occluding parts of the image:</a:t>
            </a:r>
            <a:r>
              <a:rPr lang="en-US" sz="2000" dirty="0"/>
              <a:t> as we slide the </a:t>
            </a:r>
            <a:r>
              <a:rPr lang="en-US" sz="2000" dirty="0" err="1"/>
              <a:t>occluder</a:t>
            </a:r>
            <a:r>
              <a:rPr lang="en-US" sz="2000" dirty="0"/>
              <a:t> over the image we record the probability of the correct class and then visualize it as a heatmap (shown below each image).</a:t>
            </a:r>
          </a:p>
        </p:txBody>
      </p:sp>
      <p:pic>
        <p:nvPicPr>
          <p:cNvPr id="4" name="Picture 3">
            <a:extLst>
              <a:ext uri="{FF2B5EF4-FFF2-40B4-BE49-F238E27FC236}">
                <a16:creationId xmlns:a16="http://schemas.microsoft.com/office/drawing/2014/main" id="{C54D2E66-9A07-104A-BFA4-07B3CFECC90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26028" y="2158300"/>
            <a:ext cx="6291943" cy="4173309"/>
          </a:xfrm>
          <a:prstGeom prst="rect">
            <a:avLst/>
          </a:prstGeom>
        </p:spPr>
      </p:pic>
    </p:spTree>
    <p:extLst>
      <p:ext uri="{BB962C8B-B14F-4D97-AF65-F5344CB8AC3E}">
        <p14:creationId xmlns:p14="http://schemas.microsoft.com/office/powerpoint/2010/main" val="2614067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F210C-5C83-664B-8022-D4127055392F}"/>
              </a:ext>
            </a:extLst>
          </p:cNvPr>
          <p:cNvSpPr>
            <a:spLocks noGrp="1"/>
          </p:cNvSpPr>
          <p:nvPr>
            <p:ph type="title"/>
          </p:nvPr>
        </p:nvSpPr>
        <p:spPr/>
        <p:txBody>
          <a:bodyPr/>
          <a:lstStyle/>
          <a:p>
            <a:r>
              <a:rPr lang="en-US" dirty="0"/>
              <a:t>More Advanced Visualization</a:t>
            </a:r>
          </a:p>
        </p:txBody>
      </p:sp>
      <p:sp>
        <p:nvSpPr>
          <p:cNvPr id="3" name="Content Placeholder 2">
            <a:extLst>
              <a:ext uri="{FF2B5EF4-FFF2-40B4-BE49-F238E27FC236}">
                <a16:creationId xmlns:a16="http://schemas.microsoft.com/office/drawing/2014/main" id="{73D36188-B23E-B746-998D-1570B6F0DDCA}"/>
              </a:ext>
            </a:extLst>
          </p:cNvPr>
          <p:cNvSpPr>
            <a:spLocks noGrp="1"/>
          </p:cNvSpPr>
          <p:nvPr>
            <p:ph idx="1"/>
          </p:nvPr>
        </p:nvSpPr>
        <p:spPr/>
        <p:txBody>
          <a:bodyPr/>
          <a:lstStyle/>
          <a:p>
            <a:r>
              <a:rPr lang="en-US" dirty="0"/>
              <a:t>Visualization for given inputs: use backpropagation to highlight salient regions of the hidden units. </a:t>
            </a:r>
          </a:p>
          <a:p>
            <a:endParaRPr lang="en-US" dirty="0"/>
          </a:p>
          <a:p>
            <a:r>
              <a:rPr lang="en-US" dirty="0"/>
              <a:t>Activation maximization (AM) has been used by backpropagating on, and applying gradient ascent to, the input to find an image that increases the activity of some neuron of interest.</a:t>
            </a:r>
          </a:p>
          <a:p>
            <a:endParaRPr lang="en-US" dirty="0"/>
          </a:p>
        </p:txBody>
      </p:sp>
    </p:spTree>
    <p:extLst>
      <p:ext uri="{BB962C8B-B14F-4D97-AF65-F5344CB8AC3E}">
        <p14:creationId xmlns:p14="http://schemas.microsoft.com/office/powerpoint/2010/main" val="2866224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A0A5-4CC4-6E4D-8E6D-371E7FF2AC51}"/>
              </a:ext>
            </a:extLst>
          </p:cNvPr>
          <p:cNvSpPr>
            <a:spLocks noGrp="1"/>
          </p:cNvSpPr>
          <p:nvPr>
            <p:ph type="title"/>
          </p:nvPr>
        </p:nvSpPr>
        <p:spPr/>
        <p:txBody>
          <a:bodyPr/>
          <a:lstStyle/>
          <a:p>
            <a:r>
              <a:rPr lang="en-US" dirty="0"/>
              <a:t>Next Week</a:t>
            </a:r>
          </a:p>
        </p:txBody>
      </p:sp>
      <p:sp>
        <p:nvSpPr>
          <p:cNvPr id="3" name="Content Placeholder 2">
            <a:extLst>
              <a:ext uri="{FF2B5EF4-FFF2-40B4-BE49-F238E27FC236}">
                <a16:creationId xmlns:a16="http://schemas.microsoft.com/office/drawing/2014/main" id="{9B04023F-9ADA-5844-BD12-2CFE2C19F3DE}"/>
              </a:ext>
            </a:extLst>
          </p:cNvPr>
          <p:cNvSpPr>
            <a:spLocks noGrp="1"/>
          </p:cNvSpPr>
          <p:nvPr>
            <p:ph idx="1"/>
          </p:nvPr>
        </p:nvSpPr>
        <p:spPr/>
        <p:txBody>
          <a:bodyPr/>
          <a:lstStyle/>
          <a:p>
            <a:r>
              <a:rPr lang="en-US" dirty="0"/>
              <a:t>Fitting</a:t>
            </a:r>
          </a:p>
          <a:p>
            <a:r>
              <a:rPr lang="en-US" dirty="0"/>
              <a:t>Textbook Sec. 4.3.2, 6.1.4, 6.1.1</a:t>
            </a:r>
          </a:p>
        </p:txBody>
      </p:sp>
    </p:spTree>
    <p:extLst>
      <p:ext uri="{BB962C8B-B14F-4D97-AF65-F5344CB8AC3E}">
        <p14:creationId xmlns:p14="http://schemas.microsoft.com/office/powerpoint/2010/main" val="4011907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428EC-0AE0-4047-AA16-13C6F02D7F34}"/>
              </a:ext>
            </a:extLst>
          </p:cNvPr>
          <p:cNvSpPr>
            <a:spLocks noGrp="1"/>
          </p:cNvSpPr>
          <p:nvPr>
            <p:ph type="title"/>
          </p:nvPr>
        </p:nvSpPr>
        <p:spPr/>
        <p:txBody>
          <a:bodyPr/>
          <a:lstStyle/>
          <a:p>
            <a:r>
              <a:rPr lang="en-US" dirty="0"/>
              <a:t>Recall… </a:t>
            </a:r>
          </a:p>
        </p:txBody>
      </p:sp>
      <p:sp>
        <p:nvSpPr>
          <p:cNvPr id="3" name="Content Placeholder 2">
            <a:extLst>
              <a:ext uri="{FF2B5EF4-FFF2-40B4-BE49-F238E27FC236}">
                <a16:creationId xmlns:a16="http://schemas.microsoft.com/office/drawing/2014/main" id="{62C1D5C3-C5FD-D441-BBB7-A2D5CEEE2BB1}"/>
              </a:ext>
            </a:extLst>
          </p:cNvPr>
          <p:cNvSpPr>
            <a:spLocks noGrp="1"/>
          </p:cNvSpPr>
          <p:nvPr>
            <p:ph idx="1"/>
          </p:nvPr>
        </p:nvSpPr>
        <p:spPr>
          <a:xfrm>
            <a:off x="209271" y="1055553"/>
            <a:ext cx="8725458" cy="5276056"/>
          </a:xfrm>
        </p:spPr>
        <p:txBody>
          <a:bodyPr/>
          <a:lstStyle/>
          <a:p>
            <a:r>
              <a:rPr lang="en-US" dirty="0"/>
              <a:t>Overall cost function: </a:t>
            </a:r>
          </a:p>
          <a:p>
            <a:endParaRPr lang="en-US" dirty="0"/>
          </a:p>
          <a:p>
            <a:endParaRPr lang="en-US" dirty="0"/>
          </a:p>
          <a:p>
            <a:endParaRPr lang="en-US" dirty="0"/>
          </a:p>
          <a:p>
            <a:endParaRPr lang="en-US" dirty="0"/>
          </a:p>
          <a:p>
            <a:r>
              <a:rPr lang="en-US" dirty="0"/>
              <a:t>GD updates parameters:</a:t>
            </a:r>
          </a:p>
        </p:txBody>
      </p:sp>
      <p:pic>
        <p:nvPicPr>
          <p:cNvPr id="4" name="Picture 3">
            <a:extLst>
              <a:ext uri="{FF2B5EF4-FFF2-40B4-BE49-F238E27FC236}">
                <a16:creationId xmlns:a16="http://schemas.microsoft.com/office/drawing/2014/main" id="{B428A456-08B2-DB43-8061-0E616B1B661E}"/>
              </a:ext>
            </a:extLst>
          </p:cNvPr>
          <p:cNvPicPr>
            <a:picLocks noChangeAspect="1"/>
          </p:cNvPicPr>
          <p:nvPr/>
        </p:nvPicPr>
        <p:blipFill>
          <a:blip r:embed="rId2"/>
          <a:stretch>
            <a:fillRect/>
          </a:stretch>
        </p:blipFill>
        <p:spPr>
          <a:xfrm>
            <a:off x="1536700" y="1622786"/>
            <a:ext cx="5680530" cy="1386205"/>
          </a:xfrm>
          <a:prstGeom prst="rect">
            <a:avLst/>
          </a:prstGeom>
        </p:spPr>
      </p:pic>
      <p:pic>
        <p:nvPicPr>
          <p:cNvPr id="5" name="Picture 4">
            <a:extLst>
              <a:ext uri="{FF2B5EF4-FFF2-40B4-BE49-F238E27FC236}">
                <a16:creationId xmlns:a16="http://schemas.microsoft.com/office/drawing/2014/main" id="{ABAE6141-EA0B-2B4A-991B-441496A1D738}"/>
              </a:ext>
            </a:extLst>
          </p:cNvPr>
          <p:cNvPicPr>
            <a:picLocks noChangeAspect="1"/>
          </p:cNvPicPr>
          <p:nvPr/>
        </p:nvPicPr>
        <p:blipFill>
          <a:blip r:embed="rId3"/>
          <a:stretch>
            <a:fillRect/>
          </a:stretch>
        </p:blipFill>
        <p:spPr>
          <a:xfrm>
            <a:off x="575129" y="3997714"/>
            <a:ext cx="2755900" cy="1302000"/>
          </a:xfrm>
          <a:prstGeom prst="rect">
            <a:avLst/>
          </a:prstGeom>
        </p:spPr>
      </p:pic>
      <p:pic>
        <p:nvPicPr>
          <p:cNvPr id="6" name="Picture 5">
            <a:extLst>
              <a:ext uri="{FF2B5EF4-FFF2-40B4-BE49-F238E27FC236}">
                <a16:creationId xmlns:a16="http://schemas.microsoft.com/office/drawing/2014/main" id="{FD66F133-D323-304A-8754-EFC0E7ADD0C3}"/>
              </a:ext>
            </a:extLst>
          </p:cNvPr>
          <p:cNvPicPr>
            <a:picLocks noChangeAspect="1"/>
          </p:cNvPicPr>
          <p:nvPr/>
        </p:nvPicPr>
        <p:blipFill>
          <a:blip r:embed="rId4"/>
          <a:stretch>
            <a:fillRect/>
          </a:stretch>
        </p:blipFill>
        <p:spPr>
          <a:xfrm>
            <a:off x="3998686" y="4009505"/>
            <a:ext cx="4459514" cy="1274147"/>
          </a:xfrm>
          <a:prstGeom prst="rect">
            <a:avLst/>
          </a:prstGeom>
        </p:spPr>
      </p:pic>
      <p:sp>
        <p:nvSpPr>
          <p:cNvPr id="7" name="Oval 6">
            <a:extLst>
              <a:ext uri="{FF2B5EF4-FFF2-40B4-BE49-F238E27FC236}">
                <a16:creationId xmlns:a16="http://schemas.microsoft.com/office/drawing/2014/main" id="{99DD862E-5533-CA44-A168-FA4DA1068E9F}"/>
              </a:ext>
            </a:extLst>
          </p:cNvPr>
          <p:cNvSpPr/>
          <p:nvPr/>
        </p:nvSpPr>
        <p:spPr>
          <a:xfrm>
            <a:off x="7750629" y="4009505"/>
            <a:ext cx="783771" cy="637073"/>
          </a:xfrm>
          <a:prstGeom prst="ellipse">
            <a:avLst/>
          </a:prstGeom>
          <a:noFill/>
          <a:ln w="44450">
            <a:solidFill>
              <a:schemeClr val="accent3"/>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46E5440-8727-804A-964B-EBEAA4843127}"/>
              </a:ext>
            </a:extLst>
          </p:cNvPr>
          <p:cNvSpPr txBox="1"/>
          <p:nvPr/>
        </p:nvSpPr>
        <p:spPr>
          <a:xfrm>
            <a:off x="7184573" y="3306976"/>
            <a:ext cx="1668214" cy="369332"/>
          </a:xfrm>
          <a:prstGeom prst="rect">
            <a:avLst/>
          </a:prstGeom>
          <a:noFill/>
        </p:spPr>
        <p:txBody>
          <a:bodyPr wrap="none" rtlCol="0">
            <a:spAutoFit/>
          </a:bodyPr>
          <a:lstStyle/>
          <a:p>
            <a:r>
              <a:rPr lang="en-US" b="1" dirty="0">
                <a:solidFill>
                  <a:schemeClr val="accent3"/>
                </a:solidFill>
              </a:rPr>
              <a:t>Weight decay</a:t>
            </a:r>
          </a:p>
        </p:txBody>
      </p:sp>
      <p:cxnSp>
        <p:nvCxnSpPr>
          <p:cNvPr id="10" name="Straight Arrow Connector 9">
            <a:extLst>
              <a:ext uri="{FF2B5EF4-FFF2-40B4-BE49-F238E27FC236}">
                <a16:creationId xmlns:a16="http://schemas.microsoft.com/office/drawing/2014/main" id="{721496AD-7598-C94F-8DBB-544A5572D2EE}"/>
              </a:ext>
            </a:extLst>
          </p:cNvPr>
          <p:cNvCxnSpPr>
            <a:cxnSpLocks/>
          </p:cNvCxnSpPr>
          <p:nvPr/>
        </p:nvCxnSpPr>
        <p:spPr>
          <a:xfrm flipH="1" flipV="1">
            <a:off x="6749144" y="2941814"/>
            <a:ext cx="609599" cy="365162"/>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4E8834A-2577-534C-A4D1-7DB5DEE35E88}"/>
              </a:ext>
            </a:extLst>
          </p:cNvPr>
          <p:cNvCxnSpPr>
            <a:cxnSpLocks/>
            <a:stCxn id="8" idx="2"/>
            <a:endCxn id="7" idx="0"/>
          </p:cNvCxnSpPr>
          <p:nvPr/>
        </p:nvCxnSpPr>
        <p:spPr>
          <a:xfrm>
            <a:off x="8018680" y="3676308"/>
            <a:ext cx="123835" cy="333197"/>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2F22DA4-47A8-0B4D-A120-3196807EADBF}"/>
              </a:ext>
            </a:extLst>
          </p:cNvPr>
          <p:cNvCxnSpPr>
            <a:cxnSpLocks/>
          </p:cNvCxnSpPr>
          <p:nvPr/>
        </p:nvCxnSpPr>
        <p:spPr>
          <a:xfrm flipH="1" flipV="1">
            <a:off x="6749144" y="2090057"/>
            <a:ext cx="1574336" cy="1201584"/>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78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E500-CA3B-FD43-9202-5199AAB6F661}"/>
              </a:ext>
            </a:extLst>
          </p:cNvPr>
          <p:cNvSpPr>
            <a:spLocks noGrp="1"/>
          </p:cNvSpPr>
          <p:nvPr>
            <p:ph type="title"/>
          </p:nvPr>
        </p:nvSpPr>
        <p:spPr/>
        <p:txBody>
          <a:bodyPr/>
          <a:lstStyle/>
          <a:p>
            <a:r>
              <a:rPr lang="en-US" dirty="0"/>
              <a:t>How about other losses? </a:t>
            </a:r>
          </a:p>
        </p:txBody>
      </p:sp>
      <p:sp>
        <p:nvSpPr>
          <p:cNvPr id="3" name="Content Placeholder 2">
            <a:extLst>
              <a:ext uri="{FF2B5EF4-FFF2-40B4-BE49-F238E27FC236}">
                <a16:creationId xmlns:a16="http://schemas.microsoft.com/office/drawing/2014/main" id="{E5291B42-57A7-5741-8837-1EC7DA663F9A}"/>
              </a:ext>
            </a:extLst>
          </p:cNvPr>
          <p:cNvSpPr>
            <a:spLocks noGrp="1"/>
          </p:cNvSpPr>
          <p:nvPr>
            <p:ph idx="1"/>
          </p:nvPr>
        </p:nvSpPr>
        <p:spPr>
          <a:xfrm>
            <a:off x="209271" y="1055553"/>
            <a:ext cx="8620858" cy="5276056"/>
          </a:xfrm>
        </p:spPr>
        <p:txBody>
          <a:bodyPr/>
          <a:lstStyle/>
          <a:p>
            <a:r>
              <a:rPr lang="en-US" dirty="0"/>
              <a:t>One-half squared loss works well for regression problems and sometimes, classification. </a:t>
            </a:r>
          </a:p>
          <a:p>
            <a:endParaRPr lang="en-US" dirty="0"/>
          </a:p>
          <a:p>
            <a:endParaRPr lang="en-US" dirty="0"/>
          </a:p>
          <a:p>
            <a:r>
              <a:rPr lang="en-US" dirty="0"/>
              <a:t>How can we convert the output of our CNN into probability?</a:t>
            </a:r>
            <a:br>
              <a:rPr lang="en-US" dirty="0"/>
            </a:br>
            <a:br>
              <a:rPr lang="en-US" dirty="0"/>
            </a:br>
            <a:r>
              <a:rPr lang="en-US" dirty="0"/>
              <a:t>Cross Entropy Loss! </a:t>
            </a:r>
          </a:p>
          <a:p>
            <a:endParaRPr lang="en-US" dirty="0"/>
          </a:p>
        </p:txBody>
      </p:sp>
    </p:spTree>
    <p:extLst>
      <p:ext uri="{BB962C8B-B14F-4D97-AF65-F5344CB8AC3E}">
        <p14:creationId xmlns:p14="http://schemas.microsoft.com/office/powerpoint/2010/main" val="953838535"/>
      </p:ext>
    </p:extLst>
  </p:cSld>
  <p:clrMapOvr>
    <a:masterClrMapping/>
  </p:clrMapOvr>
</p:sld>
</file>

<file path=ppt/theme/theme1.xml><?xml version="1.0" encoding="utf-8"?>
<a:theme xmlns:a="http://schemas.openxmlformats.org/drawingml/2006/main" name="JJ Simple 1">
  <a:themeElements>
    <a:clrScheme name="JJ Simple Colors 1">
      <a:dk1>
        <a:sysClr val="windowText" lastClr="000000"/>
      </a:dk1>
      <a:lt1>
        <a:sysClr val="window" lastClr="FFFFFF"/>
      </a:lt1>
      <a:dk2>
        <a:srgbClr val="1F497D"/>
      </a:dk2>
      <a:lt2>
        <a:srgbClr val="EEECE1"/>
      </a:lt2>
      <a:accent1>
        <a:srgbClr val="041A9B"/>
      </a:accent1>
      <a:accent2>
        <a:srgbClr val="D8AC21"/>
      </a:accent2>
      <a:accent3>
        <a:srgbClr val="FF0000"/>
      </a:accent3>
      <a:accent4>
        <a:srgbClr val="31FF28"/>
      </a:accent4>
      <a:accent5>
        <a:srgbClr val="4BACC6"/>
      </a:accent5>
      <a:accent6>
        <a:srgbClr val="F79646"/>
      </a:accent6>
      <a:hlink>
        <a:srgbClr val="00007B"/>
      </a:hlink>
      <a:folHlink>
        <a:srgbClr val="000065"/>
      </a:folHlink>
    </a:clrScheme>
    <a:fontScheme name="JJ Simple Fonts 1">
      <a:majorFont>
        <a:latin typeface="Franklin Gothic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Helvetic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44450">
          <a:solidFill>
            <a:schemeClr val="accent3"/>
          </a:solidFill>
        </a:ln>
        <a:effectLst>
          <a:outerShdw blurRad="40005" dist="22987" dir="5400000" algn="tl" rotWithShape="0">
            <a:srgbClr val="000000">
              <a:alpha val="35000"/>
            </a:srgb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_0921_lstm" id="{C65599F0-845B-824A-9292-40BBA96F84F2}" vid="{DF738FCF-5960-6843-AE93-5F91F549DA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lab</Template>
  <TotalTime>150</TotalTime>
  <Words>1696</Words>
  <Application>Microsoft Macintosh PowerPoint</Application>
  <PresentationFormat>On-screen Show (4:3)</PresentationFormat>
  <Paragraphs>267</Paragraphs>
  <Slides>75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Franklin Gothic Medium</vt:lpstr>
      <vt:lpstr>Helvetica</vt:lpstr>
      <vt:lpstr>Tahoma</vt:lpstr>
      <vt:lpstr>JJ Simple 1</vt:lpstr>
      <vt:lpstr>CNN and Feature Visualization</vt:lpstr>
      <vt:lpstr>BP example with one-half squared loss</vt:lpstr>
      <vt:lpstr>BP example with one-half squared loss</vt:lpstr>
      <vt:lpstr>BP example with one-half squared loss</vt:lpstr>
      <vt:lpstr>BP example with one-half squared loss</vt:lpstr>
      <vt:lpstr>BP example with one-half squared loss</vt:lpstr>
      <vt:lpstr>BP example with one-half squared loss</vt:lpstr>
      <vt:lpstr>Recall… </vt:lpstr>
      <vt:lpstr>How about other losses? </vt:lpstr>
      <vt:lpstr>How about other losses? </vt:lpstr>
      <vt:lpstr>How about other losses? </vt:lpstr>
      <vt:lpstr>How about other losses? </vt:lpstr>
      <vt:lpstr>The Neuroscientific Basis for CNNs</vt:lpstr>
      <vt:lpstr>The Neuroscientific Basis for CNNs</vt:lpstr>
      <vt:lpstr>The Neuroscientific Basis for CNNs</vt:lpstr>
      <vt:lpstr>The Neuroscientific Basis for CNNs</vt:lpstr>
      <vt:lpstr>Application</vt:lpstr>
      <vt:lpstr>Application</vt:lpstr>
      <vt:lpstr>Application</vt:lpstr>
      <vt:lpstr>Application</vt:lpstr>
      <vt:lpstr>Application</vt:lpstr>
      <vt:lpstr>Application</vt:lpstr>
      <vt:lpstr>Application</vt:lpstr>
      <vt:lpstr>Application</vt:lpstr>
      <vt:lpstr>Data</vt:lpstr>
      <vt:lpstr>Data</vt:lpstr>
      <vt:lpstr>Data</vt:lpstr>
      <vt:lpstr>Data</vt:lpstr>
      <vt:lpstr>Data</vt:lpstr>
      <vt:lpstr>Data</vt:lpstr>
      <vt:lpstr>Data</vt:lpstr>
      <vt:lpstr>Convolutional Neural Networks</vt:lpstr>
      <vt:lpstr>Two commonly used sets of terminology</vt:lpstr>
      <vt:lpstr>Recall: 2-D convolution w.o. kernel-flipping</vt:lpstr>
      <vt:lpstr>Motivation of convolution</vt:lpstr>
      <vt:lpstr>Motivation of convolution</vt:lpstr>
      <vt:lpstr>Sparse Interactions</vt:lpstr>
      <vt:lpstr>Sparse Connectivity</vt:lpstr>
      <vt:lpstr>Motivation of convolution</vt:lpstr>
      <vt:lpstr>Parameter Sharing</vt:lpstr>
      <vt:lpstr>Motivation of convolution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Pooling layer/stage</vt:lpstr>
      <vt:lpstr>Pooling</vt:lpstr>
      <vt:lpstr>Pooling</vt:lpstr>
      <vt:lpstr>PowerPoint Presentation</vt:lpstr>
      <vt:lpstr>Case Study: LeNet-5</vt:lpstr>
      <vt:lpstr>Case Study: AlexNet</vt:lpstr>
      <vt:lpstr>Case Study: VGGNet</vt:lpstr>
      <vt:lpstr>Case Study: GoogLeNet</vt:lpstr>
      <vt:lpstr>Case Study: ResNet</vt:lpstr>
      <vt:lpstr>ImageNet Challenges</vt:lpstr>
      <vt:lpstr>Neural Network Interpretability </vt:lpstr>
      <vt:lpstr>Feature Visualization</vt:lpstr>
      <vt:lpstr>A cool interactive demo</vt:lpstr>
      <vt:lpstr>Feature Visualization</vt:lpstr>
      <vt:lpstr>Feature Visualization</vt:lpstr>
      <vt:lpstr>Feature Visualization </vt:lpstr>
      <vt:lpstr>Feature Visualization </vt:lpstr>
      <vt:lpstr>Feature Visualization</vt:lpstr>
      <vt:lpstr>More Advanced Visualization</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298/578 Deep Learning and Graphical Models</dc:title>
  <dc:creator>Xu, Chenliang</dc:creator>
  <cp:lastModifiedBy>Zhu, Kefu</cp:lastModifiedBy>
  <cp:revision>380</cp:revision>
  <cp:lastPrinted>2017-02-15T18:31:17Z</cp:lastPrinted>
  <dcterms:created xsi:type="dcterms:W3CDTF">2017-01-16T14:45:03Z</dcterms:created>
  <dcterms:modified xsi:type="dcterms:W3CDTF">2019-02-13T22:46:00Z</dcterms:modified>
</cp:coreProperties>
</file>